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handoutMasterIdLst>
    <p:handoutMasterId r:id="rId18"/>
  </p:handoutMasterIdLst>
  <p:sldIdLst>
    <p:sldId id="538" r:id="rId2"/>
    <p:sldId id="539" r:id="rId3"/>
    <p:sldId id="541" r:id="rId4"/>
    <p:sldId id="542" r:id="rId5"/>
    <p:sldId id="543" r:id="rId6"/>
    <p:sldId id="549" r:id="rId7"/>
    <p:sldId id="544" r:id="rId8"/>
    <p:sldId id="550" r:id="rId9"/>
    <p:sldId id="546" r:id="rId10"/>
    <p:sldId id="551" r:id="rId11"/>
    <p:sldId id="545" r:id="rId12"/>
    <p:sldId id="540" r:id="rId13"/>
    <p:sldId id="547" r:id="rId14"/>
    <p:sldId id="548" r:id="rId15"/>
    <p:sldId id="564" r:id="rId16"/>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A11611E-EAD9-4890-A05A-37961A268323}"/>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The Life Of Christ (266)</a:t>
            </a:r>
          </a:p>
        </p:txBody>
      </p:sp>
      <p:sp>
        <p:nvSpPr>
          <p:cNvPr id="3" name="Date Placeholder 2">
            <a:extLst>
              <a:ext uri="{FF2B5EF4-FFF2-40B4-BE49-F238E27FC236}">
                <a16:creationId xmlns:a16="http://schemas.microsoft.com/office/drawing/2014/main" id="{0229A992-32D9-475E-807B-0F2BBFC628F7}"/>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7/7/2021 pm</a:t>
            </a:r>
          </a:p>
        </p:txBody>
      </p:sp>
      <p:sp>
        <p:nvSpPr>
          <p:cNvPr id="4" name="Footer Placeholder 3">
            <a:extLst>
              <a:ext uri="{FF2B5EF4-FFF2-40B4-BE49-F238E27FC236}">
                <a16:creationId xmlns:a16="http://schemas.microsoft.com/office/drawing/2014/main" id="{55614427-E7F7-4222-89CD-A422744ACCD7}"/>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0ECB69B6-C357-4A7E-B7B3-E0BAA6086E10}"/>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732DDB55-DEC3-46DA-A6B2-AF32A3B250F7}"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3256149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Christ (266)</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7/7/2021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923514DB-A492-40D0-B001-2CE1BED3C14B}" type="slidenum">
              <a:rPr lang="en-US" smtClean="0"/>
              <a:t>‹#›</a:t>
            </a:fld>
            <a:endParaRPr lang="en-US"/>
          </a:p>
        </p:txBody>
      </p:sp>
    </p:spTree>
    <p:extLst>
      <p:ext uri="{BB962C8B-B14F-4D97-AF65-F5344CB8AC3E}">
        <p14:creationId xmlns:p14="http://schemas.microsoft.com/office/powerpoint/2010/main" val="96223290"/>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483306">
              <a:defRPr/>
            </a:pPr>
            <a:fld id="{9E395396-3E20-41E1-96D8-CC01158FFDB2}" type="slidenum">
              <a:rPr lang="en-US">
                <a:solidFill>
                  <a:prstClr val="black"/>
                </a:solidFill>
                <a:latin typeface="Calibri" panose="020F0502020204030204"/>
              </a:rPr>
              <a:pPr defTabSz="483306">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A63D3214-F0EF-4130-A7CD-0D058977191A}"/>
              </a:ext>
            </a:extLst>
          </p:cNvPr>
          <p:cNvSpPr>
            <a:spLocks noGrp="1"/>
          </p:cNvSpPr>
          <p:nvPr>
            <p:ph type="dt" idx="1"/>
          </p:nvPr>
        </p:nvSpPr>
        <p:spPr/>
        <p:txBody>
          <a:bodyPr/>
          <a:lstStyle/>
          <a:p>
            <a:r>
              <a:rPr lang="en-US"/>
              <a:t>7/7/2021 pm</a:t>
            </a:r>
          </a:p>
        </p:txBody>
      </p:sp>
      <p:sp>
        <p:nvSpPr>
          <p:cNvPr id="6" name="Footer Placeholder 5">
            <a:extLst>
              <a:ext uri="{FF2B5EF4-FFF2-40B4-BE49-F238E27FC236}">
                <a16:creationId xmlns:a16="http://schemas.microsoft.com/office/drawing/2014/main" id="{0CDD3AB5-68B7-4268-B299-6E9776C67BFD}"/>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CD4293FB-F41A-44A1-B9AB-74A38A1CB3CB}"/>
              </a:ext>
            </a:extLst>
          </p:cNvPr>
          <p:cNvSpPr>
            <a:spLocks noGrp="1"/>
          </p:cNvSpPr>
          <p:nvPr>
            <p:ph type="hdr" sz="quarter"/>
          </p:nvPr>
        </p:nvSpPr>
        <p:spPr/>
        <p:txBody>
          <a:bodyPr/>
          <a:lstStyle/>
          <a:p>
            <a:r>
              <a:rPr lang="en-US"/>
              <a:t>Class - The Life Of Christ (266)</a:t>
            </a:r>
          </a:p>
        </p:txBody>
      </p:sp>
    </p:spTree>
    <p:extLst>
      <p:ext uri="{BB962C8B-B14F-4D97-AF65-F5344CB8AC3E}">
        <p14:creationId xmlns:p14="http://schemas.microsoft.com/office/powerpoint/2010/main" val="42146978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97986"/>
            <a:ext cx="6270922" cy="3007447"/>
          </a:xfrm>
        </p:spPr>
        <p:txBody>
          <a:bodyPr anchor="ctr" anchorCtr="0">
            <a:noAutofit/>
          </a:bodyPr>
          <a:lstStyle>
            <a:lvl1pPr algn="ctr">
              <a:defRPr sz="4950" cap="none" baseline="0">
                <a:solidFill>
                  <a:schemeClr val="tx2"/>
                </a:solidFill>
              </a:defRPr>
            </a:lvl1pPr>
          </a:lstStyle>
          <a:p>
            <a:r>
              <a:rPr lang="en-US" noProof="0"/>
              <a:t>Click To Edit Master Title Style</a:t>
            </a:r>
          </a:p>
        </p:txBody>
      </p:sp>
      <p:sp>
        <p:nvSpPr>
          <p:cNvPr id="3" name="Subtitle 2"/>
          <p:cNvSpPr>
            <a:spLocks noGrp="1"/>
          </p:cNvSpPr>
          <p:nvPr>
            <p:ph type="subTitle" idx="1"/>
          </p:nvPr>
        </p:nvSpPr>
        <p:spPr>
          <a:xfrm>
            <a:off x="2009934" y="4475032"/>
            <a:ext cx="5123755" cy="1086237"/>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3B77EF04-6424-4B70-94D1-FC932CBBDD9B}" type="datetimeFigureOut">
              <a:rPr lang="en-US" noProof="0" smtClean="0"/>
              <a:t>7/9/2021</a:t>
            </a:fld>
            <a:endParaRPr lang="en-US" noProof="0" dirty="0"/>
          </a:p>
        </p:txBody>
      </p:sp>
      <p:sp>
        <p:nvSpPr>
          <p:cNvPr id="5" name="Footer Placeholder 4"/>
          <p:cNvSpPr>
            <a:spLocks noGrp="1"/>
          </p:cNvSpPr>
          <p:nvPr>
            <p:ph type="ftr" sz="quarter" idx="11"/>
          </p:nvPr>
        </p:nvSpPr>
        <p:spPr>
          <a:xfrm>
            <a:off x="1938045" y="6453386"/>
            <a:ext cx="5267533" cy="404614"/>
          </a:xfrm>
        </p:spPr>
        <p:txBody>
          <a:bodyPr/>
          <a:lstStyle>
            <a:lvl1pPr algn="ctr">
              <a:defRPr baseline="0">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B38049E5-7B53-4E85-8972-7D6C4BCE5BB9}" type="slidenum">
              <a:rPr lang="en-US" noProof="0" smtClean="0"/>
              <a:t>‹#›</a:t>
            </a:fld>
            <a:endParaRPr lang="en-US" noProof="0" dirty="0"/>
          </a:p>
        </p:txBody>
      </p:sp>
      <p:sp>
        <p:nvSpPr>
          <p:cNvPr id="13" name="L-Shape 12">
            <a:extLst>
              <a:ext uri="{FF2B5EF4-FFF2-40B4-BE49-F238E27FC236}">
                <a16:creationId xmlns:a16="http://schemas.microsoft.com/office/drawing/2014/main" id="{79965FD7-DA9A-4AFB-B8C8-34AC1FEE9F72}"/>
              </a:ext>
            </a:extLst>
          </p:cNvPr>
          <p:cNvSpPr/>
          <p:nvPr userDrawn="1"/>
        </p:nvSpPr>
        <p:spPr>
          <a:xfrm flipV="1">
            <a:off x="665756" y="726892"/>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5" name="L-Shape 14">
            <a:extLst>
              <a:ext uri="{FF2B5EF4-FFF2-40B4-BE49-F238E27FC236}">
                <a16:creationId xmlns:a16="http://schemas.microsoft.com/office/drawing/2014/main" id="{92465177-72B9-4DCF-8F98-0C79F3EE32EC}"/>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61"/>
            <a:ext cx="2364232"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7"/>
            <a:ext cx="2364232"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75999790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1485900"/>
          </a:xfrm>
        </p:spPr>
        <p:txBody>
          <a:bodyPr>
            <a:normAutofit/>
          </a:bodyPr>
          <a:lstStyle>
            <a:lvl1pPr>
              <a:defRPr sz="3600">
                <a:solidFill>
                  <a:schemeClr val="tx2"/>
                </a:solidFill>
              </a:defRPr>
            </a:lvl1pPr>
          </a:lstStyle>
          <a:p>
            <a:r>
              <a:rPr lang="en-US" noProof="0"/>
              <a:t>Click To Edit Master Title Style</a:t>
            </a:r>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4" name="Content Placeholder 3"/>
          <p:cNvSpPr>
            <a:spLocks noGrp="1"/>
          </p:cNvSpPr>
          <p:nvPr>
            <p:ph sz="half" idx="2"/>
          </p:nvPr>
        </p:nvSpPr>
        <p:spPr>
          <a:xfrm>
            <a:off x="1028700" y="3305216"/>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6" name="Content Placeholder 5"/>
          <p:cNvSpPr>
            <a:spLocks noGrp="1"/>
          </p:cNvSpPr>
          <p:nvPr>
            <p:ph sz="quarter" idx="4"/>
          </p:nvPr>
        </p:nvSpPr>
        <p:spPr>
          <a:xfrm>
            <a:off x="4893761" y="3305216"/>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p>
            <a:fld id="{3B77EF04-6424-4B70-94D1-FC932CBBDD9B}" type="datetimeFigureOut">
              <a:rPr lang="en-US" noProof="0" smtClean="0"/>
              <a:t>7/9/2021</a:t>
            </a:fld>
            <a:endParaRPr lang="en-US" noProof="0" dirty="0"/>
          </a:p>
        </p:txBody>
      </p:sp>
      <p:sp>
        <p:nvSpPr>
          <p:cNvPr id="8" name="Footer Placeholder 7"/>
          <p:cNvSpPr>
            <a:spLocks noGrp="1"/>
          </p:cNvSpPr>
          <p:nvPr>
            <p:ph type="ftr" sz="quarter" idx="11"/>
          </p:nvPr>
        </p:nvSpPr>
        <p:spPr/>
        <p:txBody>
          <a:bodyPr/>
          <a:lstStyle/>
          <a:p>
            <a:r>
              <a:rPr lang="en-US" noProof="0" dirty="0"/>
              <a:t>Add a footer </a:t>
            </a:r>
          </a:p>
        </p:txBody>
      </p:sp>
      <p:sp>
        <p:nvSpPr>
          <p:cNvPr id="9" name="Slide Number Placeholder 8"/>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11" name="L-Shape 10">
            <a:extLst>
              <a:ext uri="{FF2B5EF4-FFF2-40B4-BE49-F238E27FC236}">
                <a16:creationId xmlns:a16="http://schemas.microsoft.com/office/drawing/2014/main" id="{91236E78-C797-4C31-BA0C-DB193BAF6D2D}"/>
              </a:ext>
            </a:extLst>
          </p:cNvPr>
          <p:cNvSpPr/>
          <p:nvPr userDrawn="1"/>
        </p:nvSpPr>
        <p:spPr>
          <a:xfrm rot="10800000" flipV="1">
            <a:off x="6293741" y="187302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0" name="L-Shape 9">
            <a:extLst>
              <a:ext uri="{FF2B5EF4-FFF2-40B4-BE49-F238E27FC236}">
                <a16:creationId xmlns:a16="http://schemas.microsoft.com/office/drawing/2014/main" id="{BFA658F0-F295-40A9-8BA8-1F6CBDFBBE09}"/>
              </a:ext>
            </a:extLst>
          </p:cNvPr>
          <p:cNvSpPr/>
          <p:nvPr userDrawn="1"/>
        </p:nvSpPr>
        <p:spPr>
          <a:xfrm flipH="1">
            <a:off x="6114726" y="1752329"/>
            <a:ext cx="2364232"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697052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7/9/2021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16125907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7/9/2021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7" name="Text Placeholder 6">
            <a:extLst>
              <a:ext uri="{FF2B5EF4-FFF2-40B4-BE49-F238E27FC236}">
                <a16:creationId xmlns:a16="http://schemas.microsoft.com/office/drawing/2014/main" id="{CAFD1631-6749-4027-9415-B72D163BBD58}"/>
              </a:ext>
            </a:extLst>
          </p:cNvPr>
          <p:cNvSpPr>
            <a:spLocks noGrp="1"/>
          </p:cNvSpPr>
          <p:nvPr>
            <p:ph type="body" sz="quarter" idx="13"/>
          </p:nvPr>
        </p:nvSpPr>
        <p:spPr>
          <a:xfrm>
            <a:off x="1170355" y="2297695"/>
            <a:ext cx="6803294" cy="2767600"/>
          </a:xfrm>
        </p:spPr>
        <p:txBody>
          <a:bodyPr anchor="ctr"/>
          <a:lstStyle>
            <a:lvl1pPr marL="0" indent="0" algn="ctr">
              <a:buNone/>
              <a:defRPr sz="4500"/>
            </a:lvl1pPr>
          </a:lstStyle>
          <a:p>
            <a:pPr lvl="0"/>
            <a:r>
              <a:rPr lang="en-US" noProof="0"/>
              <a:t>Click to edit Master text styles</a:t>
            </a:r>
          </a:p>
        </p:txBody>
      </p:sp>
    </p:spTree>
    <p:extLst>
      <p:ext uri="{BB962C8B-B14F-4D97-AF65-F5344CB8AC3E}">
        <p14:creationId xmlns:p14="http://schemas.microsoft.com/office/powerpoint/2010/main" val="12956461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7EF04-6424-4B70-94D1-FC932CBBDD9B}" type="datetimeFigureOut">
              <a:rPr lang="en-US" noProof="0" smtClean="0"/>
              <a:t>7/9/2021</a:t>
            </a:fld>
            <a:endParaRPr lang="en-US" noProof="0" dirty="0"/>
          </a:p>
        </p:txBody>
      </p:sp>
      <p:sp>
        <p:nvSpPr>
          <p:cNvPr id="3" name="Footer Placeholder 2"/>
          <p:cNvSpPr>
            <a:spLocks noGrp="1"/>
          </p:cNvSpPr>
          <p:nvPr>
            <p:ph type="ftr" sz="quarter" idx="11"/>
          </p:nvPr>
        </p:nvSpPr>
        <p:spPr/>
        <p:txBody>
          <a:bodyPr/>
          <a:lstStyle/>
          <a:p>
            <a:r>
              <a:rPr lang="en-US" noProof="0" dirty="0"/>
              <a:t>Add a footer </a:t>
            </a:r>
          </a:p>
        </p:txBody>
      </p:sp>
      <p:sp>
        <p:nvSpPr>
          <p:cNvPr id="4" name="Slide Number Placeholder 3"/>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96706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Second Option">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L-Shape 9">
            <a:extLst>
              <a:ext uri="{FF2B5EF4-FFF2-40B4-BE49-F238E27FC236}">
                <a16:creationId xmlns:a16="http://schemas.microsoft.com/office/drawing/2014/main" id="{13412040-642F-40C5-8AB5-C0E8D41B481B}"/>
              </a:ext>
            </a:extLst>
          </p:cNvPr>
          <p:cNvSpPr/>
          <p:nvPr userDrawn="1"/>
        </p:nvSpPr>
        <p:spPr>
          <a:xfrm flipV="1">
            <a:off x="652568" y="709300"/>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9" name="Rectangle 8" title="Side bar">
            <a:extLst>
              <a:ext uri="{FF2B5EF4-FFF2-40B4-BE49-F238E27FC236}">
                <a16:creationId xmlns:a16="http://schemas.microsoft.com/office/drawing/2014/main" id="{BADD331D-DA8D-4D47-A2BB-F4875FDB16A4}"/>
              </a:ext>
            </a:extLst>
          </p:cNvPr>
          <p:cNvSpPr/>
          <p:nvPr userDrawn="1"/>
        </p:nvSpPr>
        <p:spPr>
          <a:xfrm rot="5400000">
            <a:off x="4267179" y="1981175"/>
            <a:ext cx="609651" cy="9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48485" y="1151805"/>
            <a:ext cx="7128364" cy="3007447"/>
          </a:xfrm>
        </p:spPr>
        <p:txBody>
          <a:bodyPr anchor="ctr" anchorCtr="0">
            <a:noAutofit/>
          </a:bodyPr>
          <a:lstStyle>
            <a:lvl1pPr algn="ctr">
              <a:defRPr sz="4950" cap="none" baseline="0">
                <a:solidFill>
                  <a:schemeClr val="bg1"/>
                </a:solidFill>
              </a:defRPr>
            </a:lvl1pPr>
          </a:lstStyle>
          <a:p>
            <a:r>
              <a:rPr lang="en-US" noProof="0"/>
              <a:t>Click To Edit Master Title Style</a:t>
            </a:r>
          </a:p>
        </p:txBody>
      </p:sp>
      <p:sp>
        <p:nvSpPr>
          <p:cNvPr id="3" name="Subtitle 2"/>
          <p:cNvSpPr>
            <a:spLocks noGrp="1"/>
          </p:cNvSpPr>
          <p:nvPr>
            <p:ph type="subTitle" idx="1"/>
          </p:nvPr>
        </p:nvSpPr>
        <p:spPr>
          <a:xfrm>
            <a:off x="1048485" y="4897062"/>
            <a:ext cx="7128364" cy="1086237"/>
          </a:xfrm>
        </p:spPr>
        <p:txBody>
          <a:bodyPr>
            <a:normAutofit/>
          </a:bodyPr>
          <a:lstStyle>
            <a:lvl1pPr marL="0" indent="0" algn="ctr">
              <a:lnSpc>
                <a:spcPct val="112000"/>
              </a:lnSpc>
              <a:spcBef>
                <a:spcPts val="0"/>
              </a:spcBef>
              <a:spcAft>
                <a:spcPts val="0"/>
              </a:spcAft>
              <a:buNone/>
              <a:defRPr sz="1725">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bg1"/>
                </a:solidFill>
              </a:defRPr>
            </a:lvl1pPr>
          </a:lstStyle>
          <a:p>
            <a:fld id="{3B77EF04-6424-4B70-94D1-FC932CBBDD9B}" type="datetimeFigureOut">
              <a:rPr lang="en-US" noProof="0" smtClean="0"/>
              <a:pPr/>
              <a:t>7/9/2021</a:t>
            </a:fld>
            <a:endParaRPr lang="en-US" noProof="0" dirty="0"/>
          </a:p>
        </p:txBody>
      </p:sp>
      <p:sp>
        <p:nvSpPr>
          <p:cNvPr id="5" name="Footer Placeholder 4"/>
          <p:cNvSpPr>
            <a:spLocks noGrp="1"/>
          </p:cNvSpPr>
          <p:nvPr>
            <p:ph type="ftr" sz="quarter" idx="11"/>
          </p:nvPr>
        </p:nvSpPr>
        <p:spPr>
          <a:xfrm>
            <a:off x="1938045" y="6453386"/>
            <a:ext cx="5267533" cy="404614"/>
          </a:xfrm>
        </p:spPr>
        <p:txBody>
          <a:bodyPr/>
          <a:lstStyle>
            <a:lvl1pPr algn="ctr">
              <a:defRPr baseline="0">
                <a:solidFill>
                  <a:schemeClr val="bg1"/>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bg1"/>
                </a:solidFill>
              </a:defRPr>
            </a:lvl1pPr>
          </a:lstStyle>
          <a:p>
            <a:fld id="{B38049E5-7B53-4E85-8972-7D6C4BCE5BB9}" type="slidenum">
              <a:rPr lang="en-US" noProof="0" smtClean="0"/>
              <a:pPr/>
              <a:t>‹#›</a:t>
            </a:fld>
            <a:endParaRPr lang="en-US" noProof="0" dirty="0"/>
          </a:p>
        </p:txBody>
      </p:sp>
      <p:sp>
        <p:nvSpPr>
          <p:cNvPr id="11" name="L-Shape 10">
            <a:extLst>
              <a:ext uri="{FF2B5EF4-FFF2-40B4-BE49-F238E27FC236}">
                <a16:creationId xmlns:a16="http://schemas.microsoft.com/office/drawing/2014/main" id="{68D376A1-CC76-4C90-B2CF-F89EA13E7942}"/>
              </a:ext>
            </a:extLst>
          </p:cNvPr>
          <p:cNvSpPr/>
          <p:nvPr userDrawn="1"/>
        </p:nvSpPr>
        <p:spPr>
          <a:xfrm rot="10800000" flipV="1">
            <a:off x="6412433" y="1820273"/>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52"/>
            <a:ext cx="2364232"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3"/>
            <a:ext cx="2364232"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43165675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720213"/>
          </a:xfrm>
        </p:spPr>
        <p:txBody>
          <a:bodyPr>
            <a:noAutofit/>
          </a:bodyPr>
          <a:lstStyle>
            <a:lvl1pPr>
              <a:defRPr sz="3600"/>
            </a:lvl1pPr>
          </a:lstStyle>
          <a:p>
            <a:r>
              <a:rPr lang="en-US" noProof="0"/>
              <a:t>Click To Edit Master Title Style</a:t>
            </a:r>
          </a:p>
        </p:txBody>
      </p:sp>
      <p:sp>
        <p:nvSpPr>
          <p:cNvPr id="3" name="Content Placeholder 2"/>
          <p:cNvSpPr>
            <a:spLocks noGrp="1"/>
          </p:cNvSpPr>
          <p:nvPr>
            <p:ph idx="1"/>
          </p:nvPr>
        </p:nvSpPr>
        <p:spPr>
          <a:xfrm>
            <a:off x="1028700" y="1484677"/>
            <a:ext cx="7200900" cy="438272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3B77EF04-6424-4B70-94D1-FC932CBBDD9B}" type="datetimeFigureOut">
              <a:rPr lang="en-US" noProof="0" smtClean="0"/>
              <a:t>7/9/2021</a:t>
            </a:fld>
            <a:endParaRPr lang="en-US" noProof="0" dirty="0"/>
          </a:p>
        </p:txBody>
      </p:sp>
      <p:sp>
        <p:nvSpPr>
          <p:cNvPr id="5" name="Footer Placeholder 4"/>
          <p:cNvSpPr>
            <a:spLocks noGrp="1"/>
          </p:cNvSpPr>
          <p:nvPr>
            <p:ph type="ftr" sz="quarter" idx="11"/>
          </p:nvPr>
        </p:nvSpPr>
        <p:spPr/>
        <p:txBody>
          <a:bodyPr/>
          <a:lstStyle/>
          <a:p>
            <a:r>
              <a:rPr lang="en-US" noProof="0" dirty="0"/>
              <a:t>Add a footer </a:t>
            </a:r>
          </a:p>
        </p:txBody>
      </p:sp>
      <p:sp>
        <p:nvSpPr>
          <p:cNvPr id="6" name="Slide Number Placeholder 5"/>
          <p:cNvSpPr>
            <a:spLocks noGrp="1"/>
          </p:cNvSpPr>
          <p:nvPr>
            <p:ph type="sldNum" sz="quarter" idx="12"/>
          </p:nvPr>
        </p:nvSpPr>
        <p:spPr/>
        <p:txBody>
          <a:bodyPr/>
          <a:lstStyle/>
          <a:p>
            <a:fld id="{B38049E5-7B53-4E85-8972-7D6C4BCE5BB9}" type="slidenum">
              <a:rPr lang="en-US" noProof="0" smtClean="0"/>
              <a:t>‹#›</a:t>
            </a:fld>
            <a:endParaRPr lang="en-US" noProof="0" dirty="0"/>
          </a:p>
        </p:txBody>
      </p:sp>
      <p:cxnSp>
        <p:nvCxnSpPr>
          <p:cNvPr id="7" name="Straight Connector 6">
            <a:extLst>
              <a:ext uri="{FF2B5EF4-FFF2-40B4-BE49-F238E27FC236}">
                <a16:creationId xmlns:a16="http://schemas.microsoft.com/office/drawing/2014/main" id="{CBEFB83C-E1EC-41AC-BFF6-9D094E2D43C6}"/>
              </a:ext>
            </a:extLst>
          </p:cNvPr>
          <p:cNvCxnSpPr/>
          <p:nvPr userDrawn="1"/>
        </p:nvCxnSpPr>
        <p:spPr>
          <a:xfrm>
            <a:off x="1098756" y="1445344"/>
            <a:ext cx="7101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4370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and Picture">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7" name="Oval 26">
            <a:extLst>
              <a:ext uri="{FF2B5EF4-FFF2-40B4-BE49-F238E27FC236}">
                <a16:creationId xmlns:a16="http://schemas.microsoft.com/office/drawing/2014/main" id="{C222C1B9-FA56-4CEA-AD98-25A595D942F8}"/>
              </a:ext>
            </a:extLst>
          </p:cNvPr>
          <p:cNvSpPr/>
          <p:nvPr userDrawn="1"/>
        </p:nvSpPr>
        <p:spPr bwMode="white">
          <a:xfrm>
            <a:off x="5280149" y="564425"/>
            <a:ext cx="3267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7/9/2021</a:t>
            </a:fld>
            <a:endParaRPr lang="en-US" noProof="0" dirty="0"/>
          </a:p>
        </p:txBody>
      </p:sp>
      <p:sp>
        <p:nvSpPr>
          <p:cNvPr id="6" name="Footer Placeholder 5"/>
          <p:cNvSpPr>
            <a:spLocks noGrp="1"/>
          </p:cNvSpPr>
          <p:nvPr>
            <p:ph type="ftr" sz="quarter" idx="11"/>
          </p:nvPr>
        </p:nvSpPr>
        <p:spPr>
          <a:xfrm>
            <a:off x="2119037"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Picture Placeholder 12">
            <a:extLst>
              <a:ext uri="{FF2B5EF4-FFF2-40B4-BE49-F238E27FC236}">
                <a16:creationId xmlns:a16="http://schemas.microsoft.com/office/drawing/2014/main" id="{9786B981-6A78-425B-97A2-BA24E40DB7AD}"/>
              </a:ext>
            </a:extLst>
          </p:cNvPr>
          <p:cNvSpPr>
            <a:spLocks noGrp="1"/>
          </p:cNvSpPr>
          <p:nvPr>
            <p:ph type="pic" sz="quarter" idx="13"/>
          </p:nvPr>
        </p:nvSpPr>
        <p:spPr>
          <a:xfrm>
            <a:off x="5359321" y="670570"/>
            <a:ext cx="3113484" cy="4248000"/>
          </a:xfrm>
          <a:prstGeom prst="ellipse">
            <a:avLst/>
          </a:prstGeom>
          <a:ln w="38100">
            <a:solidFill>
              <a:schemeClr val="bg2"/>
            </a:solidFill>
          </a:ln>
          <a:effectLst>
            <a:innerShdw blurRad="114300">
              <a:prstClr val="black"/>
            </a:innerShdw>
          </a:effectLst>
        </p:spPr>
        <p:txBody>
          <a:bodyPr anchor="ctr" anchorCtr="0"/>
          <a:lstStyle>
            <a:lvl1pPr>
              <a:defRPr>
                <a:solidFill>
                  <a:schemeClr val="bg1"/>
                </a:solidFill>
              </a:defRPr>
            </a:lvl1pPr>
          </a:lstStyle>
          <a:p>
            <a:r>
              <a:rPr lang="en-US" noProof="0"/>
              <a:t>Click icon to add picture</a:t>
            </a:r>
            <a:endParaRPr lang="en-US" noProof="0" dirty="0"/>
          </a:p>
        </p:txBody>
      </p:sp>
      <p:sp>
        <p:nvSpPr>
          <p:cNvPr id="17" name="Content Placeholder 15">
            <a:extLst>
              <a:ext uri="{FF2B5EF4-FFF2-40B4-BE49-F238E27FC236}">
                <a16:creationId xmlns:a16="http://schemas.microsoft.com/office/drawing/2014/main" id="{A21C7D74-31FD-4638-819B-6F7351A1770B}"/>
              </a:ext>
            </a:extLst>
          </p:cNvPr>
          <p:cNvSpPr>
            <a:spLocks noGrp="1"/>
          </p:cNvSpPr>
          <p:nvPr>
            <p:ph sz="quarter" idx="15"/>
          </p:nvPr>
        </p:nvSpPr>
        <p:spPr>
          <a:xfrm>
            <a:off x="5060473" y="5188236"/>
            <a:ext cx="3643844" cy="1126906"/>
          </a:xfrm>
          <a:solidFill>
            <a:schemeClr val="bg2"/>
          </a:solidFill>
          <a:ln>
            <a:noFill/>
          </a:ln>
          <a:effectLst>
            <a:innerShdw blurRad="114300">
              <a:prstClr val="black"/>
            </a:innerShdw>
          </a:effectLst>
        </p:spPr>
        <p:txBody>
          <a:bodyPr anchor="ctr" anchorCtr="0"/>
          <a:lstStyle>
            <a:lvl1pPr marL="0" indent="0" algn="ctr">
              <a:buNone/>
              <a:defRPr sz="1350">
                <a:solidFill>
                  <a:schemeClr val="tx2">
                    <a:lumMod val="50000"/>
                  </a:schemeClr>
                </a:solidFill>
              </a:defRPr>
            </a:lvl1pPr>
            <a:lvl2pPr marL="397764" indent="0" algn="ctr">
              <a:buNone/>
              <a:defRPr sz="1350">
                <a:solidFill>
                  <a:schemeClr val="tx2">
                    <a:lumMod val="50000"/>
                  </a:schemeClr>
                </a:solidFill>
              </a:defRPr>
            </a:lvl2pPr>
            <a:lvl3pPr marL="740664" indent="0" algn="ctr">
              <a:buNone/>
              <a:defRPr sz="1200">
                <a:solidFill>
                  <a:schemeClr val="tx2">
                    <a:lumMod val="50000"/>
                  </a:schemeClr>
                </a:solidFill>
              </a:defRPr>
            </a:lvl3pPr>
            <a:lvl4pPr marL="1083564" indent="0" algn="ctr">
              <a:buNone/>
              <a:defRPr sz="1200">
                <a:solidFill>
                  <a:schemeClr val="tx2">
                    <a:lumMod val="50000"/>
                  </a:schemeClr>
                </a:solidFill>
              </a:defRPr>
            </a:lvl4pPr>
            <a:lvl5pPr marL="1426464" indent="0" algn="ctr">
              <a:buNone/>
              <a:defRPr sz="1050">
                <a:solidFill>
                  <a:schemeClr val="tx2">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0" y="33505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8" y="330300"/>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7" y="1476936"/>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31" y="1482010"/>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918648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7/9/2021</a:t>
            </a:fld>
            <a:endParaRPr lang="en-US" noProof="0" dirty="0"/>
          </a:p>
        </p:txBody>
      </p:sp>
      <p:sp>
        <p:nvSpPr>
          <p:cNvPr id="6" name="Footer Placeholder 5"/>
          <p:cNvSpPr>
            <a:spLocks noGrp="1"/>
          </p:cNvSpPr>
          <p:nvPr>
            <p:ph type="ftr" sz="quarter" idx="11"/>
          </p:nvPr>
        </p:nvSpPr>
        <p:spPr>
          <a:xfrm>
            <a:off x="2119037"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0" y="33505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8" y="330300"/>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7" y="1476936"/>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31" y="1482010"/>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8" name="Content Placeholder 2">
            <a:extLst>
              <a:ext uri="{FF2B5EF4-FFF2-40B4-BE49-F238E27FC236}">
                <a16:creationId xmlns:a16="http://schemas.microsoft.com/office/drawing/2014/main" id="{ED439475-E625-4449-B42E-8F291D64A3C7}"/>
              </a:ext>
            </a:extLst>
          </p:cNvPr>
          <p:cNvSpPr>
            <a:spLocks noGrp="1"/>
          </p:cNvSpPr>
          <p:nvPr>
            <p:ph idx="1"/>
          </p:nvPr>
        </p:nvSpPr>
        <p:spPr>
          <a:xfrm>
            <a:off x="5021521" y="518483"/>
            <a:ext cx="3682796"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350">
                <a:solidFill>
                  <a:schemeClr val="tx2">
                    <a:lumMod val="50000"/>
                  </a:schemeClr>
                </a:solidFill>
              </a:defRPr>
            </a:lvl1pPr>
            <a:lvl2pPr>
              <a:defRPr lang="en-US" sz="1350">
                <a:solidFill>
                  <a:schemeClr val="tx2">
                    <a:lumMod val="50000"/>
                  </a:schemeClr>
                </a:solidFill>
              </a:defRPr>
            </a:lvl2pPr>
            <a:lvl3pPr>
              <a:defRPr lang="en-US" sz="1200">
                <a:solidFill>
                  <a:schemeClr val="tx2">
                    <a:lumMod val="50000"/>
                  </a:schemeClr>
                </a:solidFill>
              </a:defRPr>
            </a:lvl3pPr>
            <a:lvl4pPr>
              <a:defRPr lang="en-US" sz="1200">
                <a:solidFill>
                  <a:schemeClr val="tx2">
                    <a:lumMod val="50000"/>
                  </a:schemeClr>
                </a:solidFill>
              </a:defRPr>
            </a:lvl4pPr>
            <a:lvl5pPr>
              <a:defRPr lang="en-US" sz="1050">
                <a:solidFill>
                  <a:schemeClr val="tx2">
                    <a:lumMod val="50000"/>
                  </a:schemeClr>
                </a:solidFill>
              </a:defRPr>
            </a:lvl5pPr>
          </a:lstStyle>
          <a:p>
            <a:pPr marL="0" lvl="0" indent="0" algn="ctr">
              <a:buNone/>
            </a:pPr>
            <a:r>
              <a:rPr lang="en-US" noProof="0"/>
              <a:t>Click to edit Master text styles</a:t>
            </a:r>
          </a:p>
          <a:p>
            <a:pPr marL="0" lvl="1" indent="0" algn="ctr">
              <a:buNone/>
            </a:pPr>
            <a:r>
              <a:rPr lang="en-US" noProof="0"/>
              <a:t>Second level</a:t>
            </a:r>
          </a:p>
          <a:p>
            <a:pPr marL="0" lvl="2" indent="0" algn="ctr">
              <a:buNone/>
            </a:pPr>
            <a:r>
              <a:rPr lang="en-US" noProof="0"/>
              <a:t>Third level</a:t>
            </a:r>
          </a:p>
          <a:p>
            <a:pPr marL="0" lvl="3" indent="0" algn="ctr">
              <a:buNone/>
            </a:pPr>
            <a:r>
              <a:rPr lang="en-US" noProof="0"/>
              <a:t>Fourth level</a:t>
            </a:r>
          </a:p>
          <a:p>
            <a:pPr marL="0" lvl="4" indent="0" algn="ctr">
              <a:buNone/>
            </a:pPr>
            <a:r>
              <a:rPr lang="en-US" noProof="0"/>
              <a:t>Fifth level</a:t>
            </a:r>
          </a:p>
        </p:txBody>
      </p:sp>
    </p:spTree>
    <p:extLst>
      <p:ext uri="{BB962C8B-B14F-4D97-AF65-F5344CB8AC3E}">
        <p14:creationId xmlns:p14="http://schemas.microsoft.com/office/powerpoint/2010/main" val="812730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Picture, TItle, and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F430D42-50DC-4502-A3E8-251FE7F0809D}"/>
              </a:ext>
            </a:extLst>
          </p:cNvPr>
          <p:cNvSpPr/>
          <p:nvPr userDrawn="1"/>
        </p:nvSpPr>
        <p:spPr>
          <a:xfrm>
            <a:off x="380696" y="5289755"/>
            <a:ext cx="3952537"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accent3"/>
              </a:solidFill>
            </a:endParaRPr>
          </a:p>
        </p:txBody>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295"/>
            <a:ext cx="3952537"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6"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7/9/2021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80"/>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34"/>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0" name="Picture Placeholder 9">
            <a:extLst>
              <a:ext uri="{FF2B5EF4-FFF2-40B4-BE49-F238E27FC236}">
                <a16:creationId xmlns:a16="http://schemas.microsoft.com/office/drawing/2014/main" id="{3BDA3A4D-2561-4EEB-8787-E1A652565755}"/>
              </a:ext>
            </a:extLst>
          </p:cNvPr>
          <p:cNvSpPr>
            <a:spLocks noGrp="1"/>
          </p:cNvSpPr>
          <p:nvPr>
            <p:ph type="pic" sz="quarter" idx="13"/>
          </p:nvPr>
        </p:nvSpPr>
        <p:spPr>
          <a:xfrm>
            <a:off x="604684" y="668604"/>
            <a:ext cx="3484988" cy="4198373"/>
          </a:xfrm>
          <a:prstGeom prst="snip2DiagRect">
            <a:avLst>
              <a:gd name="adj1" fmla="val 0"/>
              <a:gd name="adj2" fmla="val 10300"/>
            </a:avLst>
          </a:prstGeom>
          <a:ln w="38100">
            <a:solidFill>
              <a:schemeClr val="bg1"/>
            </a:solidFill>
          </a:ln>
          <a:effectLst>
            <a:innerShdw blurRad="114300">
              <a:prstClr val="black"/>
            </a:innerShdw>
          </a:effectLst>
        </p:spPr>
        <p:txBody>
          <a:bodyPr/>
          <a:lstStyle>
            <a:lvl1pPr>
              <a:defRPr>
                <a:solidFill>
                  <a:schemeClr val="bg1"/>
                </a:solidFill>
              </a:defRPr>
            </a:lvl1pPr>
          </a:lstStyle>
          <a:p>
            <a:r>
              <a:rPr lang="en-US" noProof="0"/>
              <a:t>Click icon to add picture</a:t>
            </a:r>
            <a:endParaRPr lang="en-US" noProof="0" dirty="0"/>
          </a:p>
        </p:txBody>
      </p:sp>
      <p:sp>
        <p:nvSpPr>
          <p:cNvPr id="16" name="Text Placeholder 15">
            <a:extLst>
              <a:ext uri="{FF2B5EF4-FFF2-40B4-BE49-F238E27FC236}">
                <a16:creationId xmlns:a16="http://schemas.microsoft.com/office/drawing/2014/main" id="{FBB32A6B-92AA-4208-9120-FFC166CE751C}"/>
              </a:ext>
            </a:extLst>
          </p:cNvPr>
          <p:cNvSpPr>
            <a:spLocks noGrp="1"/>
          </p:cNvSpPr>
          <p:nvPr>
            <p:ph type="body" sz="quarter" idx="14"/>
          </p:nvPr>
        </p:nvSpPr>
        <p:spPr>
          <a:xfrm>
            <a:off x="427706" y="5352418"/>
            <a:ext cx="3861000" cy="900000"/>
          </a:xfrm>
          <a:solidFill>
            <a:schemeClr val="bg2"/>
          </a:solidFill>
          <a:effectLst>
            <a:innerShdw blurRad="114300">
              <a:prstClr val="black">
                <a:alpha val="34000"/>
              </a:prstClr>
            </a:innerShdw>
          </a:effectLst>
        </p:spPr>
        <p:txBody>
          <a:bodyPr anchor="ctr" anchorCtr="0"/>
          <a:lstStyle>
            <a:lvl1pPr marL="0" indent="0" algn="ctr">
              <a:buFont typeface="Arial" panose="020B0604020202020204" pitchFamily="34" charset="0"/>
              <a:buNone/>
              <a:defRPr sz="1350">
                <a:solidFill>
                  <a:schemeClr val="accent3"/>
                </a:solidFill>
              </a:defRPr>
            </a:lvl1pPr>
            <a:lvl2pPr marL="397764" indent="0" algn="ctr">
              <a:buFont typeface="Arial" panose="020B0604020202020204" pitchFamily="34" charset="0"/>
              <a:buNone/>
              <a:defRPr sz="1350">
                <a:solidFill>
                  <a:schemeClr val="accent3"/>
                </a:solidFill>
              </a:defRPr>
            </a:lvl2pPr>
            <a:lvl3pPr marL="740664" indent="0" algn="ctr">
              <a:buFont typeface="Arial" panose="020B0604020202020204" pitchFamily="34" charset="0"/>
              <a:buNone/>
              <a:defRPr sz="1200">
                <a:solidFill>
                  <a:schemeClr val="accent3"/>
                </a:solidFill>
              </a:defRPr>
            </a:lvl3pPr>
            <a:lvl4pPr marL="1083564" indent="0" algn="ctr">
              <a:buFont typeface="Arial" panose="020B0604020202020204" pitchFamily="34" charset="0"/>
              <a:buNone/>
              <a:defRPr sz="1200">
                <a:solidFill>
                  <a:schemeClr val="accent3"/>
                </a:solidFill>
              </a:defRPr>
            </a:lvl4pPr>
            <a:lvl5pPr marL="1426464" indent="0" algn="ctr">
              <a:buFont typeface="Arial" panose="020B0604020202020204" pitchFamily="34" charset="0"/>
              <a:buNone/>
              <a:defRPr sz="1050">
                <a:solidFill>
                  <a:schemeClr val="accent3"/>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0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33"/>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811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286"/>
            <a:ext cx="3952537"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6"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7/9/2021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80"/>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34"/>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9" name="Picture Placeholder 18">
            <a:extLst>
              <a:ext uri="{FF2B5EF4-FFF2-40B4-BE49-F238E27FC236}">
                <a16:creationId xmlns:a16="http://schemas.microsoft.com/office/drawing/2014/main" id="{D57F3340-8A42-40F0-BF5B-EEF6E3E88E6E}"/>
              </a:ext>
            </a:extLst>
          </p:cNvPr>
          <p:cNvSpPr>
            <a:spLocks noGrp="1"/>
          </p:cNvSpPr>
          <p:nvPr>
            <p:ph type="pic" idx="1"/>
          </p:nvPr>
        </p:nvSpPr>
        <p:spPr>
          <a:xfrm>
            <a:off x="604687" y="668604"/>
            <a:ext cx="3484988"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noProof="0"/>
              <a:t>Click icon to add picture</a:t>
            </a:r>
            <a:endParaRPr lang="en-US" noProof="0" dirty="0"/>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0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33"/>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42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3769" y="1301369"/>
            <a:ext cx="7209728" cy="2852737"/>
          </a:xfrm>
        </p:spPr>
        <p:txBody>
          <a:bodyPr anchor="b">
            <a:normAutofit/>
          </a:bodyPr>
          <a:lstStyle>
            <a:lvl1pPr algn="r">
              <a:defRPr sz="5400" cap="none" baseline="0">
                <a:solidFill>
                  <a:schemeClr val="tx1"/>
                </a:solidFill>
              </a:defRPr>
            </a:lvl1pPr>
          </a:lstStyle>
          <a:p>
            <a:r>
              <a:rPr lang="en-US" noProof="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554185" y="6453386"/>
            <a:ext cx="1216807" cy="404614"/>
          </a:xfrm>
        </p:spPr>
        <p:txBody>
          <a:bodyPr/>
          <a:lstStyle>
            <a:lvl1pPr>
              <a:defRPr>
                <a:solidFill>
                  <a:schemeClr val="tx2"/>
                </a:solidFill>
              </a:defRPr>
            </a:lvl1pPr>
          </a:lstStyle>
          <a:p>
            <a:fld id="{3B77EF04-6424-4B70-94D1-FC932CBBDD9B}" type="datetimeFigureOut">
              <a:rPr lang="en-US" noProof="0" smtClean="0"/>
              <a:t>7/9/2021</a:t>
            </a:fld>
            <a:endParaRPr lang="en-US" noProof="0" dirty="0"/>
          </a:p>
        </p:txBody>
      </p:sp>
      <p:sp>
        <p:nvSpPr>
          <p:cNvPr id="5" name="Footer Placeholder 4"/>
          <p:cNvSpPr>
            <a:spLocks noGrp="1"/>
          </p:cNvSpPr>
          <p:nvPr>
            <p:ph type="ftr" sz="quarter" idx="11"/>
          </p:nvPr>
        </p:nvSpPr>
        <p:spPr>
          <a:xfrm>
            <a:off x="1938238" y="6453386"/>
            <a:ext cx="5267533" cy="404614"/>
          </a:xfrm>
        </p:spPr>
        <p:txBody>
          <a:bodyPr/>
          <a:lstStyle>
            <a:lvl1pPr algn="ctr">
              <a:defRPr>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L-Shape 8">
            <a:extLst>
              <a:ext uri="{FF2B5EF4-FFF2-40B4-BE49-F238E27FC236}">
                <a16:creationId xmlns:a16="http://schemas.microsoft.com/office/drawing/2014/main" id="{BF5B4C6D-2825-4690-8D32-39CBF5E0F7E6}"/>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DFD43940-6D78-4E75-BDB6-8792768BB894}"/>
              </a:ext>
            </a:extLst>
          </p:cNvPr>
          <p:cNvSpPr/>
          <p:nvPr userDrawn="1"/>
        </p:nvSpPr>
        <p:spPr>
          <a:xfrm flipH="1">
            <a:off x="6214740" y="1685657"/>
            <a:ext cx="2364232"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590623790"/>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solidFill>
                  <a:schemeClr val="tx2"/>
                </a:solidFill>
              </a:defRPr>
            </a:lvl1pPr>
          </a:lstStyle>
          <a:p>
            <a:r>
              <a:rPr lang="en-US" noProof="0"/>
              <a:t>Click To Edit Master Title Style</a:t>
            </a:r>
          </a:p>
        </p:txBody>
      </p:sp>
      <p:sp>
        <p:nvSpPr>
          <p:cNvPr id="3" name="Content Placeholder 2"/>
          <p:cNvSpPr>
            <a:spLocks noGrp="1"/>
          </p:cNvSpPr>
          <p:nvPr>
            <p:ph sz="half" idx="1"/>
          </p:nvPr>
        </p:nvSpPr>
        <p:spPr>
          <a:xfrm>
            <a:off x="1028701" y="2286002"/>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4894054" y="2286002"/>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3B77EF04-6424-4B70-94D1-FC932CBBDD9B}" type="datetimeFigureOut">
              <a:rPr lang="en-US" noProof="0" smtClean="0"/>
              <a:t>7/9/2021</a:t>
            </a:fld>
            <a:endParaRPr lang="en-US" noProof="0" dirty="0"/>
          </a:p>
        </p:txBody>
      </p:sp>
      <p:sp>
        <p:nvSpPr>
          <p:cNvPr id="6" name="Footer Placeholder 5"/>
          <p:cNvSpPr>
            <a:spLocks noGrp="1"/>
          </p:cNvSpPr>
          <p:nvPr>
            <p:ph type="ftr" sz="quarter" idx="11"/>
          </p:nvPr>
        </p:nvSpPr>
        <p:spPr/>
        <p:txBody>
          <a:bodyPr/>
          <a:lstStyle/>
          <a:p>
            <a:r>
              <a:rPr lang="en-US" noProof="0" dirty="0"/>
              <a:t>Add a footer </a:t>
            </a:r>
          </a:p>
        </p:txBody>
      </p:sp>
      <p:sp>
        <p:nvSpPr>
          <p:cNvPr id="7" name="Slide Number Placeholder 6"/>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4066959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Rectangle 7" title="Side bar">
            <a:extLst>
              <a:ext uri="{FF2B5EF4-FFF2-40B4-BE49-F238E27FC236}">
                <a16:creationId xmlns:a16="http://schemas.microsoft.com/office/drawing/2014/main" id="{FFA7AFEF-D97A-4A94-A884-7F95E91332B7}"/>
              </a:ext>
            </a:extLst>
          </p:cNvPr>
          <p:cNvSpPr/>
          <p:nvPr userDrawn="1"/>
        </p:nvSpPr>
        <p:spPr>
          <a:xfrm>
            <a:off x="466571" y="0"/>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noProof="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900" baseline="0">
                <a:solidFill>
                  <a:schemeClr val="tx2"/>
                </a:solidFill>
              </a:defRPr>
            </a:lvl1pPr>
          </a:lstStyle>
          <a:p>
            <a:fld id="{3B77EF04-6424-4B70-94D1-FC932CBBDD9B}" type="datetimeFigureOut">
              <a:rPr lang="en-US" noProof="0" smtClean="0"/>
              <a:t>7/9/2021</a:t>
            </a:fld>
            <a:endParaRPr lang="en-US" noProof="0" dirty="0"/>
          </a:p>
        </p:txBody>
      </p:sp>
      <p:sp>
        <p:nvSpPr>
          <p:cNvPr id="5" name="Footer Placeholder 4"/>
          <p:cNvSpPr>
            <a:spLocks noGrp="1"/>
          </p:cNvSpPr>
          <p:nvPr>
            <p:ph type="ftr" sz="quarter" idx="3"/>
          </p:nvPr>
        </p:nvSpPr>
        <p:spPr>
          <a:xfrm>
            <a:off x="2170177" y="6453386"/>
            <a:ext cx="4710623" cy="404614"/>
          </a:xfrm>
          <a:prstGeom prst="rect">
            <a:avLst/>
          </a:prstGeom>
        </p:spPr>
        <p:txBody>
          <a:bodyPr vert="horz" lIns="91440" tIns="45720" rIns="91440" bIns="45720" rtlCol="0" anchor="ctr"/>
          <a:lstStyle>
            <a:lvl1pPr algn="l">
              <a:defRPr sz="900" baseline="0">
                <a:solidFill>
                  <a:schemeClr val="tx2"/>
                </a:solidFill>
              </a:defRPr>
            </a:lvl1pPr>
          </a:lstStyle>
          <a:p>
            <a:r>
              <a:rPr lang="en-US" noProof="0" dirty="0"/>
              <a:t>Add a footer </a:t>
            </a:r>
          </a:p>
        </p:txBody>
      </p:sp>
      <p:sp>
        <p:nvSpPr>
          <p:cNvPr id="6" name="Slide Number Placeholder 5"/>
          <p:cNvSpPr>
            <a:spLocks noGrp="1"/>
          </p:cNvSpPr>
          <p:nvPr>
            <p:ph type="sldNum" sz="quarter" idx="4"/>
          </p:nvPr>
        </p:nvSpPr>
        <p:spPr>
          <a:xfrm>
            <a:off x="7104554" y="6453386"/>
            <a:ext cx="1197219" cy="404614"/>
          </a:xfrm>
          <a:prstGeom prst="rect">
            <a:avLst/>
          </a:prstGeom>
        </p:spPr>
        <p:txBody>
          <a:bodyPr vert="horz" lIns="91440" tIns="45720" rIns="91440" bIns="45720" rtlCol="0" anchor="ctr"/>
          <a:lstStyle>
            <a:lvl1pPr algn="r">
              <a:defRPr sz="900" baseline="0">
                <a:solidFill>
                  <a:schemeClr val="tx2"/>
                </a:solidFill>
              </a:defRPr>
            </a:lvl1pPr>
          </a:lstStyle>
          <a:p>
            <a:fld id="{B38049E5-7B53-4E85-8972-7D6C4BCE5BB9}" type="slidenum">
              <a:rPr lang="en-US" noProof="0" smtClean="0"/>
              <a:t>‹#›</a:t>
            </a:fld>
            <a:endParaRPr lang="en-US" noProof="0" dirty="0"/>
          </a:p>
        </p:txBody>
      </p:sp>
      <p:sp>
        <p:nvSpPr>
          <p:cNvPr id="9" name="Rectangle 8" title="Side bar"/>
          <p:cNvSpPr/>
          <p:nvPr/>
        </p:nvSpPr>
        <p:spPr>
          <a:xfrm>
            <a:off x="358571" y="376"/>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910728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57175" indent="-257175" algn="l" defTabSz="685800" rtl="0" eaLnBrk="1" latinLnBrk="0" hangingPunct="1">
        <a:lnSpc>
          <a:spcPct val="94000"/>
        </a:lnSpc>
        <a:spcBef>
          <a:spcPts val="750"/>
        </a:spcBef>
        <a:spcAft>
          <a:spcPts val="150"/>
        </a:spcAft>
        <a:buFont typeface="Arial" panose="020B0604020202020204" pitchFamily="34" charset="0"/>
        <a:buChar char="•"/>
        <a:defRPr sz="1800" kern="1200" baseline="0">
          <a:solidFill>
            <a:schemeClr val="tx2"/>
          </a:solidFill>
          <a:latin typeface="+mn-lt"/>
          <a:ea typeface="+mn-ea"/>
          <a:cs typeface="+mn-cs"/>
        </a:defRPr>
      </a:lvl1pPr>
      <a:lvl2pPr marL="654939" indent="-257175" algn="l" defTabSz="685800" rtl="0" eaLnBrk="1" latinLnBrk="0" hangingPunct="1">
        <a:lnSpc>
          <a:spcPct val="94000"/>
        </a:lnSpc>
        <a:spcBef>
          <a:spcPts val="375"/>
        </a:spcBef>
        <a:spcAft>
          <a:spcPts val="150"/>
        </a:spcAft>
        <a:buFont typeface="Arial" panose="020B0604020202020204" pitchFamily="34" charset="0"/>
        <a:buChar char="•"/>
        <a:defRPr sz="1800" i="1" kern="1200" baseline="0">
          <a:solidFill>
            <a:schemeClr val="tx2"/>
          </a:solidFill>
          <a:latin typeface="+mn-lt"/>
          <a:ea typeface="+mn-ea"/>
          <a:cs typeface="+mn-cs"/>
        </a:defRPr>
      </a:lvl2pPr>
      <a:lvl3pPr marL="997839" indent="-257175" algn="l" defTabSz="685800" rtl="0" eaLnBrk="1" latinLnBrk="0" hangingPunct="1">
        <a:lnSpc>
          <a:spcPct val="94000"/>
        </a:lnSpc>
        <a:spcBef>
          <a:spcPts val="375"/>
        </a:spcBef>
        <a:spcAft>
          <a:spcPts val="150"/>
        </a:spcAft>
        <a:buFont typeface="Arial" panose="020B0604020202020204" pitchFamily="34" charset="0"/>
        <a:buChar char="•"/>
        <a:defRPr sz="1500" kern="1200" baseline="0">
          <a:solidFill>
            <a:schemeClr val="tx2"/>
          </a:solidFill>
          <a:latin typeface="+mn-lt"/>
          <a:ea typeface="+mn-ea"/>
          <a:cs typeface="+mn-cs"/>
        </a:defRPr>
      </a:lvl3pPr>
      <a:lvl4pPr marL="1340739" indent="-257175" algn="l" defTabSz="685800" rtl="0" eaLnBrk="1" latinLnBrk="0" hangingPunct="1">
        <a:lnSpc>
          <a:spcPct val="94000"/>
        </a:lnSpc>
        <a:spcBef>
          <a:spcPts val="375"/>
        </a:spcBef>
        <a:spcAft>
          <a:spcPts val="150"/>
        </a:spcAft>
        <a:buFont typeface="Arial" panose="020B0604020202020204" pitchFamily="34" charset="0"/>
        <a:buChar char="•"/>
        <a:defRPr sz="1500" i="1" kern="1200" baseline="0">
          <a:solidFill>
            <a:schemeClr val="tx2"/>
          </a:solidFill>
          <a:latin typeface="+mn-lt"/>
          <a:ea typeface="+mn-ea"/>
          <a:cs typeface="+mn-cs"/>
        </a:defRPr>
      </a:lvl4pPr>
      <a:lvl5pPr marL="1640777" indent="-214313" algn="l" defTabSz="685800" rtl="0" eaLnBrk="1" latinLnBrk="0" hangingPunct="1">
        <a:lnSpc>
          <a:spcPct val="94000"/>
        </a:lnSpc>
        <a:spcBef>
          <a:spcPts val="375"/>
        </a:spcBef>
        <a:spcAft>
          <a:spcPts val="150"/>
        </a:spcAft>
        <a:buFont typeface="Arial" panose="020B0604020202020204" pitchFamily="34" charset="0"/>
        <a:buChar char="•"/>
        <a:defRPr sz="135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1640">
          <p15:clr>
            <a:srgbClr val="F26B43"/>
          </p15:clr>
        </p15:guide>
        <p15:guide id="10" pos="222">
          <p15:clr>
            <a:srgbClr val="F26B43"/>
          </p15:clr>
        </p15:guide>
        <p15:guide id="11" pos="206">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1048485" y="1592449"/>
            <a:ext cx="7128364" cy="2126159"/>
          </a:xfrm>
        </p:spPr>
        <p:txBody>
          <a:bodyPr>
            <a:spAutoFit/>
          </a:bodyPr>
          <a:lstStyle/>
          <a:p>
            <a:r>
              <a:rPr lang="en-US" dirty="0"/>
              <a:t>Lesson 15:</a:t>
            </a:r>
            <a:br>
              <a:rPr lang="en-US" dirty="0"/>
            </a:br>
            <a:r>
              <a:rPr lang="en-US" dirty="0"/>
              <a:t>The Good Samaritan and the Feast of Dedication</a:t>
            </a:r>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1048484" y="4676776"/>
            <a:ext cx="7128364" cy="753989"/>
          </a:xfrm>
        </p:spPr>
        <p:txBody>
          <a:bodyPr>
            <a:spAutoFit/>
          </a:bodyPr>
          <a:lstStyle/>
          <a:p>
            <a:r>
              <a:rPr lang="en-US" sz="2000" dirty="0"/>
              <a:t>Sabbath Healing. Mustard Seed and Leaven (Luke 13:10-21)</a:t>
            </a:r>
          </a:p>
          <a:p>
            <a:r>
              <a:rPr lang="en-US" sz="2000" dirty="0"/>
              <a:t>July 7, 2021</a:t>
            </a:r>
          </a:p>
        </p:txBody>
      </p:sp>
    </p:spTree>
    <p:extLst>
      <p:ext uri="{BB962C8B-B14F-4D97-AF65-F5344CB8AC3E}">
        <p14:creationId xmlns:p14="http://schemas.microsoft.com/office/powerpoint/2010/main" val="19022328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76B64-758A-451D-B719-CBA2D691E839}"/>
              </a:ext>
            </a:extLst>
          </p:cNvPr>
          <p:cNvSpPr>
            <a:spLocks noGrp="1"/>
          </p:cNvSpPr>
          <p:nvPr>
            <p:ph type="title"/>
          </p:nvPr>
        </p:nvSpPr>
        <p:spPr>
          <a:xfrm>
            <a:off x="1028700" y="685800"/>
            <a:ext cx="7200900" cy="585417"/>
          </a:xfrm>
        </p:spPr>
        <p:txBody>
          <a:bodyPr>
            <a:spAutoFit/>
          </a:bodyPr>
          <a:lstStyle/>
          <a:p>
            <a:r>
              <a:rPr lang="en-US" dirty="0">
                <a:solidFill>
                  <a:schemeClr val="tx1"/>
                </a:solidFill>
              </a:rPr>
              <a:t>Sabbath Healing.</a:t>
            </a:r>
            <a:r>
              <a:rPr kumimoji="0" lang="en-US" sz="3600" b="0" i="0" u="none" strike="noStrike" kern="1200" cap="none" spc="0" normalizeH="0" baseline="0" noProof="0" dirty="0">
                <a:ln>
                  <a:noFill/>
                </a:ln>
                <a:solidFill>
                  <a:schemeClr val="tx1"/>
                </a:solidFill>
                <a:effectLst/>
                <a:uLnTx/>
                <a:uFillTx/>
                <a:latin typeface="Impact"/>
                <a:ea typeface="+mj-ea"/>
                <a:cs typeface="+mj-cs"/>
              </a:rPr>
              <a:t> (Luke 13:10-17)</a:t>
            </a:r>
            <a:endParaRPr lang="en-US" dirty="0">
              <a:solidFill>
                <a:schemeClr val="tx1"/>
              </a:solidFill>
            </a:endParaRPr>
          </a:p>
        </p:txBody>
      </p:sp>
      <p:sp>
        <p:nvSpPr>
          <p:cNvPr id="3" name="Content Placeholder 2">
            <a:extLst>
              <a:ext uri="{FF2B5EF4-FFF2-40B4-BE49-F238E27FC236}">
                <a16:creationId xmlns:a16="http://schemas.microsoft.com/office/drawing/2014/main" id="{8E379A37-8DBA-4EDC-AB04-9FDA21FCEE67}"/>
              </a:ext>
            </a:extLst>
          </p:cNvPr>
          <p:cNvSpPr>
            <a:spLocks noGrp="1"/>
          </p:cNvSpPr>
          <p:nvPr>
            <p:ph idx="1"/>
          </p:nvPr>
        </p:nvSpPr>
        <p:spPr>
          <a:xfrm>
            <a:off x="610188" y="1528564"/>
            <a:ext cx="8477250" cy="4816575"/>
          </a:xfrm>
        </p:spPr>
        <p:txBody>
          <a:bodyPr>
            <a:spAutoFit/>
          </a:bodyPr>
          <a:lstStyle/>
          <a:p>
            <a:r>
              <a:rPr lang="en-US" sz="2800" b="1" i="1" dirty="0">
                <a:solidFill>
                  <a:schemeClr val="tx1"/>
                </a:solidFill>
              </a:rPr>
              <a:t>The Lord’s Answer: </a:t>
            </a:r>
          </a:p>
          <a:p>
            <a:pPr marL="0" indent="0">
              <a:buNone/>
            </a:pPr>
            <a:r>
              <a:rPr lang="en-US" sz="2400" dirty="0">
                <a:solidFill>
                  <a:schemeClr val="tx1"/>
                </a:solidFill>
              </a:rPr>
              <a:t>Luke 13:15-16, </a:t>
            </a:r>
            <a:r>
              <a:rPr lang="en-US" sz="2400" i="1" dirty="0">
                <a:solidFill>
                  <a:schemeClr val="tx1"/>
                </a:solidFill>
              </a:rPr>
              <a:t>“But the Lord answered him, and said, </a:t>
            </a:r>
            <a:br>
              <a:rPr lang="en-US" sz="2400" i="1" dirty="0">
                <a:solidFill>
                  <a:schemeClr val="tx1"/>
                </a:solidFill>
              </a:rPr>
            </a:br>
            <a:r>
              <a:rPr lang="en-US" sz="2800" b="1" i="1" dirty="0">
                <a:solidFill>
                  <a:schemeClr val="tx1"/>
                </a:solidFill>
              </a:rPr>
              <a:t>Ye hypocrites</a:t>
            </a:r>
            <a:r>
              <a:rPr lang="en-US" sz="2400" i="1" dirty="0">
                <a:solidFill>
                  <a:schemeClr val="tx1"/>
                </a:solidFill>
              </a:rPr>
              <a:t>, doth not each one of you on the sabbath loose his ox or his ass from the stall, and lead him away to watering? And ought not this woman, being a daughter of Abraham, </a:t>
            </a:r>
            <a:r>
              <a:rPr lang="en-US" sz="2400" b="1" i="1" dirty="0">
                <a:solidFill>
                  <a:schemeClr val="tx1"/>
                </a:solidFill>
              </a:rPr>
              <a:t>whom Satan had bound, lo, (these) eighteen years</a:t>
            </a:r>
            <a:r>
              <a:rPr lang="en-US" sz="2400" i="1" dirty="0">
                <a:solidFill>
                  <a:schemeClr val="tx1"/>
                </a:solidFill>
              </a:rPr>
              <a:t>, to have been loosed from this bond on the day of the sabbath?”</a:t>
            </a:r>
          </a:p>
          <a:p>
            <a:r>
              <a:rPr lang="en-US" sz="2000" i="1" dirty="0">
                <a:solidFill>
                  <a:schemeClr val="tx1"/>
                </a:solidFill>
              </a:rPr>
              <a:t>Acts of compassion were formally recognized by the Mishna as permissible (m. Sab. 5:1-4).</a:t>
            </a:r>
          </a:p>
          <a:p>
            <a:r>
              <a:rPr lang="en-US" sz="2000" i="1" dirty="0">
                <a:solidFill>
                  <a:schemeClr val="tx1"/>
                </a:solidFill>
              </a:rPr>
              <a:t>NOTE: There was no answer! “they could not answer Him regarding these things”</a:t>
            </a:r>
            <a:r>
              <a:rPr lang="en-US" sz="2000" dirty="0">
                <a:solidFill>
                  <a:schemeClr val="tx1"/>
                </a:solidFill>
              </a:rPr>
              <a:t> Luke 14:1-6; (cf. Matthew 12:9-14 concerning the care of sheep).</a:t>
            </a:r>
          </a:p>
        </p:txBody>
      </p:sp>
    </p:spTree>
    <p:extLst>
      <p:ext uri="{BB962C8B-B14F-4D97-AF65-F5344CB8AC3E}">
        <p14:creationId xmlns:p14="http://schemas.microsoft.com/office/powerpoint/2010/main" val="16243914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76B64-758A-451D-B719-CBA2D691E839}"/>
              </a:ext>
            </a:extLst>
          </p:cNvPr>
          <p:cNvSpPr>
            <a:spLocks noGrp="1"/>
          </p:cNvSpPr>
          <p:nvPr>
            <p:ph type="title"/>
          </p:nvPr>
        </p:nvSpPr>
        <p:spPr>
          <a:xfrm>
            <a:off x="1028700" y="685800"/>
            <a:ext cx="7200900" cy="585417"/>
          </a:xfrm>
        </p:spPr>
        <p:txBody>
          <a:bodyPr>
            <a:spAutoFit/>
          </a:bodyPr>
          <a:lstStyle/>
          <a:p>
            <a:r>
              <a:rPr lang="en-US" dirty="0">
                <a:solidFill>
                  <a:schemeClr val="tx1"/>
                </a:solidFill>
              </a:rPr>
              <a:t>Sabbath Healing.</a:t>
            </a:r>
            <a:r>
              <a:rPr kumimoji="0" lang="en-US" sz="3600" b="0" i="0" u="none" strike="noStrike" kern="1200" cap="none" spc="0" normalizeH="0" baseline="0" noProof="0" dirty="0">
                <a:ln>
                  <a:noFill/>
                </a:ln>
                <a:solidFill>
                  <a:schemeClr val="tx1"/>
                </a:solidFill>
                <a:effectLst/>
                <a:uLnTx/>
                <a:uFillTx/>
                <a:latin typeface="Impact"/>
                <a:ea typeface="+mj-ea"/>
                <a:cs typeface="+mj-cs"/>
              </a:rPr>
              <a:t> (Luke 13:10-17)</a:t>
            </a:r>
            <a:endParaRPr lang="en-US" dirty="0">
              <a:solidFill>
                <a:schemeClr val="tx1"/>
              </a:solidFill>
            </a:endParaRPr>
          </a:p>
        </p:txBody>
      </p:sp>
      <p:sp>
        <p:nvSpPr>
          <p:cNvPr id="3" name="Content Placeholder 2">
            <a:extLst>
              <a:ext uri="{FF2B5EF4-FFF2-40B4-BE49-F238E27FC236}">
                <a16:creationId xmlns:a16="http://schemas.microsoft.com/office/drawing/2014/main" id="{8E379A37-8DBA-4EDC-AB04-9FDA21FCEE67}"/>
              </a:ext>
            </a:extLst>
          </p:cNvPr>
          <p:cNvSpPr>
            <a:spLocks noGrp="1"/>
          </p:cNvSpPr>
          <p:nvPr>
            <p:ph idx="1"/>
          </p:nvPr>
        </p:nvSpPr>
        <p:spPr>
          <a:xfrm>
            <a:off x="610188" y="1406013"/>
            <a:ext cx="8477250" cy="5414559"/>
          </a:xfrm>
        </p:spPr>
        <p:txBody>
          <a:bodyPr>
            <a:spAutoFit/>
          </a:bodyPr>
          <a:lstStyle/>
          <a:p>
            <a:r>
              <a:rPr lang="en-US" sz="2800" b="1" i="1" dirty="0">
                <a:solidFill>
                  <a:schemeClr val="tx1"/>
                </a:solidFill>
              </a:rPr>
              <a:t>The Response:</a:t>
            </a:r>
          </a:p>
          <a:p>
            <a:pPr marL="0" indent="0">
              <a:buNone/>
            </a:pPr>
            <a:r>
              <a:rPr lang="en-US" sz="2800" dirty="0">
                <a:solidFill>
                  <a:schemeClr val="tx1"/>
                </a:solidFill>
              </a:rPr>
              <a:t>Luke 13:17, </a:t>
            </a:r>
            <a:r>
              <a:rPr lang="en-US" sz="2800" i="1" dirty="0">
                <a:solidFill>
                  <a:schemeClr val="tx1"/>
                </a:solidFill>
              </a:rPr>
              <a:t>“And as he said these things,</a:t>
            </a:r>
          </a:p>
          <a:p>
            <a:pPr marL="457200" indent="-457200">
              <a:buAutoNum type="arabicPeriod"/>
            </a:pPr>
            <a:r>
              <a:rPr lang="en-US" sz="2800" i="1" dirty="0">
                <a:solidFill>
                  <a:schemeClr val="tx1"/>
                </a:solidFill>
              </a:rPr>
              <a:t>“all his adversaries (opponents NASB) </a:t>
            </a:r>
            <a:r>
              <a:rPr lang="en-US" sz="2800" b="1" i="1" dirty="0">
                <a:solidFill>
                  <a:schemeClr val="tx1"/>
                </a:solidFill>
              </a:rPr>
              <a:t>were put to shame</a:t>
            </a:r>
            <a:r>
              <a:rPr lang="en-US" sz="2800" i="1" dirty="0">
                <a:solidFill>
                  <a:schemeClr val="tx1"/>
                </a:solidFill>
              </a:rPr>
              <a:t>: and</a:t>
            </a:r>
          </a:p>
          <a:p>
            <a:pPr marL="457200" indent="-457200">
              <a:buAutoNum type="arabicPeriod"/>
            </a:pPr>
            <a:r>
              <a:rPr lang="en-US" sz="2800" i="1" dirty="0">
                <a:solidFill>
                  <a:schemeClr val="tx1"/>
                </a:solidFill>
              </a:rPr>
              <a:t>“</a:t>
            </a:r>
            <a:r>
              <a:rPr lang="en-US" sz="2800" b="1" i="1" dirty="0">
                <a:solidFill>
                  <a:schemeClr val="tx1"/>
                </a:solidFill>
              </a:rPr>
              <a:t>all the multitude rejoiced </a:t>
            </a:r>
            <a:r>
              <a:rPr lang="en-US" sz="2800" i="1" dirty="0">
                <a:solidFill>
                  <a:schemeClr val="tx1"/>
                </a:solidFill>
              </a:rPr>
              <a:t>for all the glorious things that were done by him.”</a:t>
            </a:r>
          </a:p>
          <a:p>
            <a:pPr lvl="1"/>
            <a:r>
              <a:rPr lang="en-US" sz="2800" dirty="0">
                <a:solidFill>
                  <a:schemeClr val="tx1"/>
                </a:solidFill>
              </a:rPr>
              <a:t>“I</a:t>
            </a:r>
            <a:r>
              <a:rPr lang="en-US" sz="2800" i="1" dirty="0">
                <a:solidFill>
                  <a:schemeClr val="tx1"/>
                </a:solidFill>
              </a:rPr>
              <a:t>n that wisdom which silenced the narrow-minded rulers. The triumph which they rejoiced in was but a slight foretaste of the victories to come, and to point out the nature of those victories the Lord spoke the two parables which follow.” </a:t>
            </a:r>
            <a:r>
              <a:rPr lang="en-US" sz="2000" i="1" dirty="0">
                <a:solidFill>
                  <a:schemeClr val="tx1"/>
                </a:solidFill>
              </a:rPr>
              <a:t>(McGarvey)</a:t>
            </a:r>
            <a:endParaRPr lang="en-US" sz="2800" b="1" i="1" dirty="0">
              <a:solidFill>
                <a:schemeClr val="tx1"/>
              </a:solidFill>
            </a:endParaRPr>
          </a:p>
        </p:txBody>
      </p:sp>
    </p:spTree>
    <p:extLst>
      <p:ext uri="{BB962C8B-B14F-4D97-AF65-F5344CB8AC3E}">
        <p14:creationId xmlns:p14="http://schemas.microsoft.com/office/powerpoint/2010/main" val="38341174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06E6F-E03B-4F59-97D1-D1E9B313EA2C}"/>
              </a:ext>
            </a:extLst>
          </p:cNvPr>
          <p:cNvSpPr>
            <a:spLocks noGrp="1"/>
          </p:cNvSpPr>
          <p:nvPr>
            <p:ph type="title"/>
          </p:nvPr>
        </p:nvSpPr>
        <p:spPr>
          <a:xfrm>
            <a:off x="1028700" y="419100"/>
            <a:ext cx="7200900" cy="1078500"/>
          </a:xfrm>
        </p:spPr>
        <p:txBody>
          <a:bodyPr>
            <a:spAutoFit/>
          </a:bodyPr>
          <a:lstStyle/>
          <a:p>
            <a:r>
              <a:rPr kumimoji="0" lang="en-US" sz="3600" b="0" i="0" u="none" strike="noStrike" kern="1200" cap="none" spc="0" normalizeH="0" baseline="0" noProof="0" dirty="0">
                <a:ln>
                  <a:noFill/>
                </a:ln>
                <a:solidFill>
                  <a:schemeClr val="tx1"/>
                </a:solidFill>
                <a:effectLst/>
                <a:uLnTx/>
                <a:uFillTx/>
                <a:latin typeface="Impact"/>
                <a:ea typeface="+mj-ea"/>
                <a:cs typeface="+mj-cs"/>
              </a:rPr>
              <a:t>The Kingdom Is Like A </a:t>
            </a:r>
            <a:r>
              <a:rPr lang="en-US" dirty="0">
                <a:solidFill>
                  <a:schemeClr val="tx1"/>
                </a:solidFill>
                <a:latin typeface="Impact"/>
              </a:rPr>
              <a:t>Grain of </a:t>
            </a:r>
            <a:r>
              <a:rPr kumimoji="0" lang="en-US" sz="3600" b="0" i="0" u="none" strike="noStrike" kern="1200" cap="none" spc="0" normalizeH="0" baseline="0" noProof="0" dirty="0">
                <a:ln>
                  <a:noFill/>
                </a:ln>
                <a:solidFill>
                  <a:schemeClr val="tx1"/>
                </a:solidFill>
                <a:effectLst/>
                <a:uLnTx/>
                <a:uFillTx/>
                <a:latin typeface="Impact"/>
                <a:ea typeface="+mj-ea"/>
                <a:cs typeface="+mj-cs"/>
              </a:rPr>
              <a:t>Mustard Seed (Luke 13:18-19)</a:t>
            </a:r>
            <a:endParaRPr lang="en-US" dirty="0">
              <a:solidFill>
                <a:schemeClr val="tx1"/>
              </a:solidFill>
            </a:endParaRPr>
          </a:p>
        </p:txBody>
      </p:sp>
      <p:sp>
        <p:nvSpPr>
          <p:cNvPr id="3" name="Content Placeholder 2">
            <a:extLst>
              <a:ext uri="{FF2B5EF4-FFF2-40B4-BE49-F238E27FC236}">
                <a16:creationId xmlns:a16="http://schemas.microsoft.com/office/drawing/2014/main" id="{D489E620-0251-4F87-AFCC-AE841164185B}"/>
              </a:ext>
            </a:extLst>
          </p:cNvPr>
          <p:cNvSpPr>
            <a:spLocks noGrp="1"/>
          </p:cNvSpPr>
          <p:nvPr>
            <p:ph idx="1"/>
          </p:nvPr>
        </p:nvSpPr>
        <p:spPr>
          <a:xfrm>
            <a:off x="676275" y="1550666"/>
            <a:ext cx="8305799" cy="5064400"/>
          </a:xfrm>
        </p:spPr>
        <p:txBody>
          <a:bodyPr>
            <a:spAutoFit/>
          </a:bodyPr>
          <a:lstStyle/>
          <a:p>
            <a:pPr marL="0" indent="0">
              <a:buNone/>
            </a:pPr>
            <a:r>
              <a:rPr lang="en-US" sz="2200" dirty="0">
                <a:solidFill>
                  <a:schemeClr val="tx1"/>
                </a:solidFill>
              </a:rPr>
              <a:t>Luke 13:18-19, </a:t>
            </a:r>
            <a:r>
              <a:rPr lang="en-US" sz="2200" i="1" dirty="0">
                <a:solidFill>
                  <a:schemeClr val="tx1"/>
                </a:solidFill>
              </a:rPr>
              <a:t>“He said therefore, Unto what is the kingdom of God like? and whereunto shall I liken it? It is like unto a grain of mustard seed, which a man took, and cast into his own garden; and it grew, and became a tree; and the birds of the heaven lodged in the branches thereof.”</a:t>
            </a:r>
          </a:p>
          <a:p>
            <a:r>
              <a:rPr lang="en-US" sz="2200" dirty="0">
                <a:solidFill>
                  <a:schemeClr val="tx1"/>
                </a:solidFill>
              </a:rPr>
              <a:t>These verses are identified clearly as a parable by Matthew (13:31). That writer refers to the rule of God as </a:t>
            </a:r>
            <a:r>
              <a:rPr lang="en-US" sz="2200" i="1" dirty="0">
                <a:solidFill>
                  <a:schemeClr val="tx1"/>
                </a:solidFill>
              </a:rPr>
              <a:t>“the kingdom of heaven”</a:t>
            </a:r>
            <a:r>
              <a:rPr lang="en-US" sz="2200" dirty="0">
                <a:solidFill>
                  <a:schemeClr val="tx1"/>
                </a:solidFill>
              </a:rPr>
              <a:t> (13:31).</a:t>
            </a:r>
          </a:p>
          <a:p>
            <a:r>
              <a:rPr lang="en-US" sz="2200" i="1" dirty="0">
                <a:solidFill>
                  <a:schemeClr val="tx1"/>
                </a:solidFill>
              </a:rPr>
              <a:t>“Mark, in an earlier use of this example when Jesus was in Galilee, reports that the mustard seed ‘when it is sown on the ground, is smaller than all the seeds on earth; but when it is sown, it grows up and becomes greater than all herbs, and shoots out large branches’</a:t>
            </a:r>
            <a:r>
              <a:rPr lang="en-US" sz="2200" dirty="0">
                <a:solidFill>
                  <a:schemeClr val="tx1"/>
                </a:solidFill>
              </a:rPr>
              <a:t> (Mark 4:30- 32; Matt. 13:32). </a:t>
            </a:r>
            <a:r>
              <a:rPr lang="en-US" sz="2200" i="1" dirty="0">
                <a:solidFill>
                  <a:schemeClr val="tx1"/>
                </a:solidFill>
              </a:rPr>
              <a:t>The mustard tree (or bush) grew to about ten feet in height.”</a:t>
            </a:r>
            <a:br>
              <a:rPr lang="en-US" sz="2200" i="1" dirty="0">
                <a:solidFill>
                  <a:schemeClr val="tx1"/>
                </a:solidFill>
              </a:rPr>
            </a:br>
            <a:r>
              <a:rPr lang="en-US" dirty="0">
                <a:solidFill>
                  <a:schemeClr val="tx1"/>
                </a:solidFill>
              </a:rPr>
              <a:t>C.G. Caldwell, </a:t>
            </a:r>
            <a:r>
              <a:rPr lang="en-US" i="1" dirty="0">
                <a:solidFill>
                  <a:schemeClr val="tx1"/>
                </a:solidFill>
              </a:rPr>
              <a:t>Luke</a:t>
            </a:r>
            <a:r>
              <a:rPr lang="en-US" dirty="0">
                <a:solidFill>
                  <a:schemeClr val="tx1"/>
                </a:solidFill>
              </a:rPr>
              <a:t>, Truth Commentaries, page 775</a:t>
            </a:r>
          </a:p>
        </p:txBody>
      </p:sp>
    </p:spTree>
    <p:extLst>
      <p:ext uri="{BB962C8B-B14F-4D97-AF65-F5344CB8AC3E}">
        <p14:creationId xmlns:p14="http://schemas.microsoft.com/office/powerpoint/2010/main" val="2580711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C0AC68-CA20-4E20-B7EB-F72EE68A7594}"/>
              </a:ext>
            </a:extLst>
          </p:cNvPr>
          <p:cNvSpPr>
            <a:spLocks noGrp="1"/>
          </p:cNvSpPr>
          <p:nvPr>
            <p:ph idx="1"/>
          </p:nvPr>
        </p:nvSpPr>
        <p:spPr>
          <a:xfrm>
            <a:off x="723899" y="1589451"/>
            <a:ext cx="8210551" cy="3125984"/>
          </a:xfrm>
        </p:spPr>
        <p:txBody>
          <a:bodyPr>
            <a:spAutoFit/>
          </a:bodyPr>
          <a:lstStyle/>
          <a:p>
            <a:pPr marL="0" indent="0">
              <a:buNone/>
            </a:pPr>
            <a:r>
              <a:rPr lang="en-US" sz="2400" dirty="0">
                <a:solidFill>
                  <a:schemeClr val="tx1"/>
                </a:solidFill>
              </a:rPr>
              <a:t>Luke 13:20-21, </a:t>
            </a:r>
            <a:r>
              <a:rPr lang="en-US" sz="2400" i="1" dirty="0">
                <a:solidFill>
                  <a:schemeClr val="tx1"/>
                </a:solidFill>
              </a:rPr>
              <a:t>“And again he said, Whereunto shall I liken the kingdom of God? It is like unto leaven, which a woman took and hid in three measures of meal, till it was all leavened.”</a:t>
            </a:r>
          </a:p>
          <a:p>
            <a:r>
              <a:rPr lang="en-US" sz="2400" dirty="0">
                <a:solidFill>
                  <a:schemeClr val="tx1"/>
                </a:solidFill>
              </a:rPr>
              <a:t>This illustration is also repeated from an earlier incident recorded in Matthew 13:33.</a:t>
            </a:r>
          </a:p>
          <a:p>
            <a:r>
              <a:rPr lang="en-US" sz="2400" i="1" dirty="0">
                <a:solidFill>
                  <a:schemeClr val="tx1"/>
                </a:solidFill>
              </a:rPr>
              <a:t>“A little leaven leavens the whole lump”</a:t>
            </a:r>
            <a:br>
              <a:rPr lang="en-US" sz="2400" i="1" dirty="0">
                <a:solidFill>
                  <a:schemeClr val="tx1"/>
                </a:solidFill>
              </a:rPr>
            </a:br>
            <a:r>
              <a:rPr lang="en-US" sz="2400" dirty="0">
                <a:solidFill>
                  <a:schemeClr val="tx1"/>
                </a:solidFill>
              </a:rPr>
              <a:t>(1 Corinthians 5:6; Galatians 5:9).</a:t>
            </a:r>
          </a:p>
        </p:txBody>
      </p:sp>
      <p:sp>
        <p:nvSpPr>
          <p:cNvPr id="4" name="Title 1">
            <a:extLst>
              <a:ext uri="{FF2B5EF4-FFF2-40B4-BE49-F238E27FC236}">
                <a16:creationId xmlns:a16="http://schemas.microsoft.com/office/drawing/2014/main" id="{1B587A58-8FAF-4202-BC76-3DB3615CA0DA}"/>
              </a:ext>
            </a:extLst>
          </p:cNvPr>
          <p:cNvSpPr>
            <a:spLocks noGrp="1"/>
          </p:cNvSpPr>
          <p:nvPr>
            <p:ph type="title"/>
          </p:nvPr>
        </p:nvSpPr>
        <p:spPr>
          <a:xfrm>
            <a:off x="971550" y="285750"/>
            <a:ext cx="7200900" cy="1078500"/>
          </a:xfrm>
        </p:spPr>
        <p:txBody>
          <a:bodyPr>
            <a:spAutoFit/>
          </a:bodyPr>
          <a:lstStyle/>
          <a:p>
            <a:r>
              <a:rPr kumimoji="0" lang="en-US" sz="3600" b="0" i="0" u="none" strike="noStrike" kern="1200" cap="none" spc="0" normalizeH="0" baseline="0" noProof="0" dirty="0">
                <a:ln>
                  <a:noFill/>
                </a:ln>
                <a:solidFill>
                  <a:schemeClr val="tx1"/>
                </a:solidFill>
                <a:effectLst/>
                <a:uLnTx/>
                <a:uFillTx/>
                <a:latin typeface="Impact"/>
                <a:ea typeface="+mj-ea"/>
                <a:cs typeface="+mj-cs"/>
              </a:rPr>
              <a:t>The Kingdom Is Like Leaven </a:t>
            </a:r>
            <a:br>
              <a:rPr kumimoji="0" lang="en-US" sz="3600" b="0" i="0" u="none" strike="noStrike" kern="1200" cap="none" spc="0" normalizeH="0" baseline="0" noProof="0" dirty="0">
                <a:ln>
                  <a:noFill/>
                </a:ln>
                <a:solidFill>
                  <a:schemeClr val="tx1"/>
                </a:solidFill>
                <a:effectLst/>
                <a:uLnTx/>
                <a:uFillTx/>
                <a:latin typeface="Impact"/>
                <a:ea typeface="+mj-ea"/>
                <a:cs typeface="+mj-cs"/>
              </a:rPr>
            </a:br>
            <a:r>
              <a:rPr kumimoji="0" lang="en-US" sz="3600" b="0" i="0" u="none" strike="noStrike" kern="1200" cap="none" spc="0" normalizeH="0" baseline="0" noProof="0" dirty="0">
                <a:ln>
                  <a:noFill/>
                </a:ln>
                <a:solidFill>
                  <a:schemeClr val="tx1"/>
                </a:solidFill>
                <a:effectLst/>
                <a:uLnTx/>
                <a:uFillTx/>
                <a:latin typeface="Impact"/>
                <a:ea typeface="+mj-ea"/>
                <a:cs typeface="+mj-cs"/>
              </a:rPr>
              <a:t>(Luke 13:20-21)</a:t>
            </a:r>
            <a:endParaRPr lang="en-US" dirty="0">
              <a:solidFill>
                <a:schemeClr val="tx1"/>
              </a:solidFill>
            </a:endParaRPr>
          </a:p>
        </p:txBody>
      </p:sp>
    </p:spTree>
    <p:extLst>
      <p:ext uri="{BB962C8B-B14F-4D97-AF65-F5344CB8AC3E}">
        <p14:creationId xmlns:p14="http://schemas.microsoft.com/office/powerpoint/2010/main" val="40835669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C0AC68-CA20-4E20-B7EB-F72EE68A7594}"/>
              </a:ext>
            </a:extLst>
          </p:cNvPr>
          <p:cNvSpPr>
            <a:spLocks noGrp="1"/>
          </p:cNvSpPr>
          <p:nvPr>
            <p:ph idx="1"/>
          </p:nvPr>
        </p:nvSpPr>
        <p:spPr>
          <a:xfrm>
            <a:off x="723899" y="1589451"/>
            <a:ext cx="8210551" cy="4204997"/>
          </a:xfrm>
        </p:spPr>
        <p:txBody>
          <a:bodyPr>
            <a:spAutoFit/>
          </a:bodyPr>
          <a:lstStyle/>
          <a:p>
            <a:r>
              <a:rPr lang="en-US" sz="2400" dirty="0">
                <a:solidFill>
                  <a:schemeClr val="tx1"/>
                </a:solidFill>
              </a:rPr>
              <a:t>Three measures was a very large amount (almost fifty pounds) of flour.</a:t>
            </a:r>
          </a:p>
          <a:p>
            <a:r>
              <a:rPr lang="en-US" sz="2400" dirty="0">
                <a:solidFill>
                  <a:schemeClr val="tx1"/>
                </a:solidFill>
              </a:rPr>
              <a:t>Abraham asked Sarah to make cakes from </a:t>
            </a:r>
            <a:r>
              <a:rPr lang="en-US" sz="2400" i="1" dirty="0">
                <a:solidFill>
                  <a:schemeClr val="tx1"/>
                </a:solidFill>
              </a:rPr>
              <a:t>“three measures of fine meal” </a:t>
            </a:r>
            <a:r>
              <a:rPr lang="en-US" sz="2400" dirty="0">
                <a:solidFill>
                  <a:schemeClr val="tx1"/>
                </a:solidFill>
              </a:rPr>
              <a:t>when God’s three messengers came to his tent (Genesis 18:6).</a:t>
            </a:r>
          </a:p>
          <a:p>
            <a:r>
              <a:rPr lang="en-US" sz="2400" dirty="0">
                <a:solidFill>
                  <a:schemeClr val="tx1"/>
                </a:solidFill>
              </a:rPr>
              <a:t>A little leaven could spread through a large amount of new dough overnight.</a:t>
            </a:r>
          </a:p>
          <a:p>
            <a:pPr marL="0" indent="0">
              <a:buNone/>
            </a:pPr>
            <a:endParaRPr lang="en-US" sz="2400" dirty="0">
              <a:solidFill>
                <a:schemeClr val="tx1"/>
              </a:solidFill>
            </a:endParaRPr>
          </a:p>
          <a:p>
            <a:r>
              <a:rPr lang="en-US" sz="2400" dirty="0">
                <a:solidFill>
                  <a:schemeClr val="tx1"/>
                </a:solidFill>
              </a:rPr>
              <a:t>This is how he kingdom would grow.</a:t>
            </a:r>
          </a:p>
          <a:p>
            <a:r>
              <a:rPr lang="en-US" sz="2400" dirty="0">
                <a:solidFill>
                  <a:schemeClr val="tx1"/>
                </a:solidFill>
              </a:rPr>
              <a:t>This is also how the hypocrisy of the Jews would spread.</a:t>
            </a:r>
            <a:endParaRPr lang="en-US" dirty="0">
              <a:solidFill>
                <a:schemeClr val="tx1"/>
              </a:solidFill>
            </a:endParaRPr>
          </a:p>
        </p:txBody>
      </p:sp>
      <p:sp>
        <p:nvSpPr>
          <p:cNvPr id="4" name="Title 1">
            <a:extLst>
              <a:ext uri="{FF2B5EF4-FFF2-40B4-BE49-F238E27FC236}">
                <a16:creationId xmlns:a16="http://schemas.microsoft.com/office/drawing/2014/main" id="{1B587A58-8FAF-4202-BC76-3DB3615CA0DA}"/>
              </a:ext>
            </a:extLst>
          </p:cNvPr>
          <p:cNvSpPr>
            <a:spLocks noGrp="1"/>
          </p:cNvSpPr>
          <p:nvPr>
            <p:ph type="title"/>
          </p:nvPr>
        </p:nvSpPr>
        <p:spPr>
          <a:xfrm>
            <a:off x="971550" y="285750"/>
            <a:ext cx="7200900" cy="1078500"/>
          </a:xfrm>
        </p:spPr>
        <p:txBody>
          <a:bodyPr>
            <a:spAutoFit/>
          </a:bodyPr>
          <a:lstStyle/>
          <a:p>
            <a:r>
              <a:rPr kumimoji="0" lang="en-US" sz="3600" b="0" i="0" u="none" strike="noStrike" kern="1200" cap="none" spc="0" normalizeH="0" baseline="0" noProof="0" dirty="0">
                <a:ln>
                  <a:noFill/>
                </a:ln>
                <a:solidFill>
                  <a:schemeClr val="tx1"/>
                </a:solidFill>
                <a:effectLst/>
                <a:uLnTx/>
                <a:uFillTx/>
                <a:latin typeface="Impact"/>
                <a:ea typeface="+mj-ea"/>
                <a:cs typeface="+mj-cs"/>
              </a:rPr>
              <a:t>The Kingdom Is Like Leaven </a:t>
            </a:r>
            <a:br>
              <a:rPr kumimoji="0" lang="en-US" sz="3600" b="0" i="0" u="none" strike="noStrike" kern="1200" cap="none" spc="0" normalizeH="0" baseline="0" noProof="0" dirty="0">
                <a:ln>
                  <a:noFill/>
                </a:ln>
                <a:solidFill>
                  <a:schemeClr val="tx1"/>
                </a:solidFill>
                <a:effectLst/>
                <a:uLnTx/>
                <a:uFillTx/>
                <a:latin typeface="Impact"/>
                <a:ea typeface="+mj-ea"/>
                <a:cs typeface="+mj-cs"/>
              </a:rPr>
            </a:br>
            <a:r>
              <a:rPr kumimoji="0" lang="en-US" sz="3600" b="0" i="0" u="none" strike="noStrike" kern="1200" cap="none" spc="0" normalizeH="0" baseline="0" noProof="0" dirty="0">
                <a:ln>
                  <a:noFill/>
                </a:ln>
                <a:solidFill>
                  <a:schemeClr val="tx1"/>
                </a:solidFill>
                <a:effectLst/>
                <a:uLnTx/>
                <a:uFillTx/>
                <a:latin typeface="Impact"/>
                <a:ea typeface="+mj-ea"/>
                <a:cs typeface="+mj-cs"/>
              </a:rPr>
              <a:t>(Luke 13:20-21)</a:t>
            </a:r>
            <a:endParaRPr lang="en-US" dirty="0">
              <a:solidFill>
                <a:schemeClr val="tx1"/>
              </a:solidFill>
            </a:endParaRPr>
          </a:p>
        </p:txBody>
      </p:sp>
    </p:spTree>
    <p:extLst>
      <p:ext uri="{BB962C8B-B14F-4D97-AF65-F5344CB8AC3E}">
        <p14:creationId xmlns:p14="http://schemas.microsoft.com/office/powerpoint/2010/main" val="11547905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C0AC68-CA20-4E20-B7EB-F72EE68A7594}"/>
              </a:ext>
            </a:extLst>
          </p:cNvPr>
          <p:cNvSpPr>
            <a:spLocks noGrp="1"/>
          </p:cNvSpPr>
          <p:nvPr>
            <p:ph idx="1"/>
          </p:nvPr>
        </p:nvSpPr>
        <p:spPr>
          <a:xfrm>
            <a:off x="723899" y="1429192"/>
            <a:ext cx="8210551" cy="5401479"/>
          </a:xfrm>
        </p:spPr>
        <p:txBody>
          <a:bodyPr>
            <a:spAutoFit/>
          </a:bodyPr>
          <a:lstStyle/>
          <a:p>
            <a:pPr marL="0" indent="0">
              <a:lnSpc>
                <a:spcPct val="100000"/>
              </a:lnSpc>
              <a:spcBef>
                <a:spcPts val="0"/>
              </a:spcBef>
              <a:spcAft>
                <a:spcPts val="0"/>
              </a:spcAft>
              <a:buNone/>
            </a:pPr>
            <a:r>
              <a:rPr lang="en-US" sz="2300" b="1" dirty="0">
                <a:solidFill>
                  <a:schemeClr val="tx1"/>
                </a:solidFill>
              </a:rPr>
              <a:t>10:22-26 The feast of the dedication.</a:t>
            </a:r>
          </a:p>
          <a:p>
            <a:pPr>
              <a:lnSpc>
                <a:spcPct val="100000"/>
              </a:lnSpc>
              <a:spcBef>
                <a:spcPts val="0"/>
              </a:spcBef>
              <a:spcAft>
                <a:spcPts val="0"/>
              </a:spcAft>
            </a:pPr>
            <a:r>
              <a:rPr lang="en-US" sz="2300" dirty="0">
                <a:solidFill>
                  <a:schemeClr val="tx1"/>
                </a:solidFill>
              </a:rPr>
              <a:t>In John 7 we read of the feast of Tabernacles.</a:t>
            </a:r>
          </a:p>
          <a:p>
            <a:pPr lvl="1">
              <a:lnSpc>
                <a:spcPct val="100000"/>
              </a:lnSpc>
              <a:spcBef>
                <a:spcPts val="0"/>
              </a:spcBef>
              <a:spcAft>
                <a:spcPts val="0"/>
              </a:spcAft>
            </a:pPr>
            <a:r>
              <a:rPr lang="en-US" sz="2300" dirty="0">
                <a:solidFill>
                  <a:schemeClr val="tx1"/>
                </a:solidFill>
              </a:rPr>
              <a:t>We noted that the feast of Tabernacles was six months before the death of Jesus. Jesus’ death occurred at the end of the Passover. </a:t>
            </a:r>
          </a:p>
          <a:p>
            <a:pPr lvl="1">
              <a:lnSpc>
                <a:spcPct val="100000"/>
              </a:lnSpc>
              <a:spcBef>
                <a:spcPts val="0"/>
              </a:spcBef>
              <a:spcAft>
                <a:spcPts val="0"/>
              </a:spcAft>
            </a:pPr>
            <a:r>
              <a:rPr lang="en-US" sz="2300" dirty="0">
                <a:solidFill>
                  <a:schemeClr val="tx1"/>
                </a:solidFill>
              </a:rPr>
              <a:t>The feast of dedication occurred a little over two months after the feast of Tabernacles (Booths). </a:t>
            </a:r>
          </a:p>
          <a:p>
            <a:pPr lvl="1">
              <a:lnSpc>
                <a:spcPct val="100000"/>
              </a:lnSpc>
              <a:spcBef>
                <a:spcPts val="0"/>
              </a:spcBef>
              <a:spcAft>
                <a:spcPts val="0"/>
              </a:spcAft>
            </a:pPr>
            <a:r>
              <a:rPr lang="en-US" sz="2300" dirty="0">
                <a:solidFill>
                  <a:schemeClr val="tx1"/>
                </a:solidFill>
              </a:rPr>
              <a:t>That would make this text about three and a half months before Jesus’ death.</a:t>
            </a:r>
          </a:p>
          <a:p>
            <a:pPr lvl="1">
              <a:lnSpc>
                <a:spcPct val="100000"/>
              </a:lnSpc>
              <a:spcBef>
                <a:spcPts val="0"/>
              </a:spcBef>
              <a:spcAft>
                <a:spcPts val="0"/>
              </a:spcAft>
            </a:pPr>
            <a:r>
              <a:rPr lang="en-US" sz="2300" dirty="0">
                <a:solidFill>
                  <a:schemeClr val="tx1"/>
                </a:solidFill>
              </a:rPr>
              <a:t>The feast of dedication was a commemoration of the purification and rededication of the temple after the Syrians, under Antiochus Epiphanes, had desecrated it in 168 BC. He had offered swine upon the alter. This feast (originated in 165 BC by Judas Maccabaeus) was a very patriotic week for the Jews.</a:t>
            </a:r>
          </a:p>
        </p:txBody>
      </p:sp>
      <p:sp>
        <p:nvSpPr>
          <p:cNvPr id="4" name="Title 1">
            <a:extLst>
              <a:ext uri="{FF2B5EF4-FFF2-40B4-BE49-F238E27FC236}">
                <a16:creationId xmlns:a16="http://schemas.microsoft.com/office/drawing/2014/main" id="{1B587A58-8FAF-4202-BC76-3DB3615CA0DA}"/>
              </a:ext>
            </a:extLst>
          </p:cNvPr>
          <p:cNvSpPr>
            <a:spLocks noGrp="1"/>
          </p:cNvSpPr>
          <p:nvPr>
            <p:ph type="title"/>
          </p:nvPr>
        </p:nvSpPr>
        <p:spPr>
          <a:xfrm>
            <a:off x="866775" y="800100"/>
            <a:ext cx="7715250" cy="585417"/>
          </a:xfrm>
        </p:spPr>
        <p:txBody>
          <a:bodyPr>
            <a:spAutoFit/>
          </a:bodyPr>
          <a:lstStyle/>
          <a:p>
            <a:r>
              <a:rPr kumimoji="0" lang="en-US" sz="3600" b="0" i="0" u="none" strike="noStrike" kern="1200" cap="none" spc="0" normalizeH="0" baseline="0" noProof="0" dirty="0">
                <a:ln>
                  <a:noFill/>
                </a:ln>
                <a:solidFill>
                  <a:schemeClr val="tx1"/>
                </a:solidFill>
                <a:effectLst/>
                <a:uLnTx/>
                <a:uFillTx/>
                <a:latin typeface="Impact"/>
                <a:ea typeface="+mj-ea"/>
                <a:cs typeface="+mj-cs"/>
              </a:rPr>
              <a:t>The Feast Of Dedication (John 10:22-42)</a:t>
            </a:r>
          </a:p>
        </p:txBody>
      </p:sp>
    </p:spTree>
    <p:extLst>
      <p:ext uri="{BB962C8B-B14F-4D97-AF65-F5344CB8AC3E}">
        <p14:creationId xmlns:p14="http://schemas.microsoft.com/office/powerpoint/2010/main" val="2754062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76B64-758A-451D-B719-CBA2D691E839}"/>
              </a:ext>
            </a:extLst>
          </p:cNvPr>
          <p:cNvSpPr>
            <a:spLocks noGrp="1"/>
          </p:cNvSpPr>
          <p:nvPr>
            <p:ph type="title"/>
          </p:nvPr>
        </p:nvSpPr>
        <p:spPr>
          <a:xfrm>
            <a:off x="1028700" y="685800"/>
            <a:ext cx="7200900" cy="585417"/>
          </a:xfrm>
        </p:spPr>
        <p:txBody>
          <a:bodyPr>
            <a:spAutoFit/>
          </a:bodyPr>
          <a:lstStyle/>
          <a:p>
            <a:r>
              <a:rPr lang="en-US" dirty="0">
                <a:solidFill>
                  <a:schemeClr val="tx1"/>
                </a:solidFill>
              </a:rPr>
              <a:t>Sabbath Healing.</a:t>
            </a:r>
            <a:r>
              <a:rPr kumimoji="0" lang="en-US" sz="3600" b="0" i="0" u="none" strike="noStrike" kern="1200" cap="none" spc="0" normalizeH="0" baseline="0" noProof="0" dirty="0">
                <a:ln>
                  <a:noFill/>
                </a:ln>
                <a:solidFill>
                  <a:schemeClr val="tx1"/>
                </a:solidFill>
                <a:effectLst/>
                <a:uLnTx/>
                <a:uFillTx/>
                <a:latin typeface="Impact"/>
                <a:ea typeface="+mj-ea"/>
                <a:cs typeface="+mj-cs"/>
              </a:rPr>
              <a:t> (Luke 13:10-17)</a:t>
            </a:r>
            <a:endParaRPr lang="en-US" dirty="0">
              <a:solidFill>
                <a:schemeClr val="tx1"/>
              </a:solidFill>
            </a:endParaRPr>
          </a:p>
        </p:txBody>
      </p:sp>
      <p:sp>
        <p:nvSpPr>
          <p:cNvPr id="3" name="Content Placeholder 2">
            <a:extLst>
              <a:ext uri="{FF2B5EF4-FFF2-40B4-BE49-F238E27FC236}">
                <a16:creationId xmlns:a16="http://schemas.microsoft.com/office/drawing/2014/main" id="{8E379A37-8DBA-4EDC-AB04-9FDA21FCEE67}"/>
              </a:ext>
            </a:extLst>
          </p:cNvPr>
          <p:cNvSpPr>
            <a:spLocks noGrp="1"/>
          </p:cNvSpPr>
          <p:nvPr>
            <p:ph idx="1"/>
          </p:nvPr>
        </p:nvSpPr>
        <p:spPr>
          <a:xfrm>
            <a:off x="619615" y="1538971"/>
            <a:ext cx="8477250" cy="5016758"/>
          </a:xfrm>
        </p:spPr>
        <p:txBody>
          <a:bodyPr>
            <a:spAutoFit/>
          </a:bodyPr>
          <a:lstStyle/>
          <a:p>
            <a:pPr marL="0" indent="0">
              <a:lnSpc>
                <a:spcPct val="100000"/>
              </a:lnSpc>
              <a:spcBef>
                <a:spcPts val="0"/>
              </a:spcBef>
              <a:spcAft>
                <a:spcPts val="0"/>
              </a:spcAft>
              <a:buNone/>
            </a:pPr>
            <a:r>
              <a:rPr lang="en-US" sz="2800" b="1" i="1" dirty="0">
                <a:solidFill>
                  <a:schemeClr val="tx1"/>
                </a:solidFill>
              </a:rPr>
              <a:t>The Day:</a:t>
            </a:r>
          </a:p>
          <a:p>
            <a:pPr marL="0" indent="0">
              <a:lnSpc>
                <a:spcPct val="100000"/>
              </a:lnSpc>
              <a:spcBef>
                <a:spcPts val="0"/>
              </a:spcBef>
              <a:spcAft>
                <a:spcPts val="0"/>
              </a:spcAft>
              <a:buNone/>
            </a:pPr>
            <a:r>
              <a:rPr lang="en-US" sz="2400" dirty="0">
                <a:solidFill>
                  <a:schemeClr val="tx1"/>
                </a:solidFill>
              </a:rPr>
              <a:t>Luke 13:10, </a:t>
            </a:r>
            <a:r>
              <a:rPr lang="en-US" sz="2400" i="1" dirty="0">
                <a:solidFill>
                  <a:schemeClr val="tx1"/>
                </a:solidFill>
              </a:rPr>
              <a:t>“And he was teaching in one of the synagogues on the sabbath day.”</a:t>
            </a:r>
          </a:p>
          <a:p>
            <a:pPr>
              <a:lnSpc>
                <a:spcPct val="100000"/>
              </a:lnSpc>
              <a:spcBef>
                <a:spcPts val="0"/>
              </a:spcBef>
              <a:spcAft>
                <a:spcPts val="0"/>
              </a:spcAft>
            </a:pPr>
            <a:r>
              <a:rPr lang="en-US" sz="2400" i="1" dirty="0">
                <a:solidFill>
                  <a:schemeClr val="tx1"/>
                </a:solidFill>
              </a:rPr>
              <a:t>Only Luke records this miracle. It was Jesus’ habit to teach in the synagogues</a:t>
            </a:r>
            <a:r>
              <a:rPr lang="en-US" sz="2400" dirty="0">
                <a:solidFill>
                  <a:schemeClr val="tx1"/>
                </a:solidFill>
              </a:rPr>
              <a:t> (Matthew 4:23; 9:35; Luke 4:15, 44; et. al).</a:t>
            </a:r>
          </a:p>
          <a:p>
            <a:pPr>
              <a:lnSpc>
                <a:spcPct val="100000"/>
              </a:lnSpc>
              <a:spcBef>
                <a:spcPts val="0"/>
              </a:spcBef>
              <a:spcAft>
                <a:spcPts val="0"/>
              </a:spcAft>
            </a:pPr>
            <a:r>
              <a:rPr lang="en-US" sz="2400" i="1" dirty="0">
                <a:solidFill>
                  <a:schemeClr val="tx1"/>
                </a:solidFill>
              </a:rPr>
              <a:t>This is the last recorded occurrence in which Jesus taught in a synagogue.</a:t>
            </a:r>
          </a:p>
          <a:p>
            <a:pPr marL="0" indent="0">
              <a:lnSpc>
                <a:spcPct val="100000"/>
              </a:lnSpc>
              <a:spcBef>
                <a:spcPts val="0"/>
              </a:spcBef>
              <a:spcAft>
                <a:spcPts val="0"/>
              </a:spcAft>
              <a:buNone/>
            </a:pPr>
            <a:r>
              <a:rPr lang="en-US" sz="2800" b="1" i="1" dirty="0">
                <a:solidFill>
                  <a:schemeClr val="tx1"/>
                </a:solidFill>
              </a:rPr>
              <a:t>The Woman:</a:t>
            </a:r>
          </a:p>
          <a:p>
            <a:pPr marL="0" indent="0">
              <a:lnSpc>
                <a:spcPct val="100000"/>
              </a:lnSpc>
              <a:spcBef>
                <a:spcPts val="0"/>
              </a:spcBef>
              <a:spcAft>
                <a:spcPts val="0"/>
              </a:spcAft>
              <a:buNone/>
            </a:pPr>
            <a:r>
              <a:rPr lang="en-US" sz="2400" dirty="0">
                <a:solidFill>
                  <a:schemeClr val="tx1"/>
                </a:solidFill>
              </a:rPr>
              <a:t>Luke 13:11, </a:t>
            </a:r>
            <a:r>
              <a:rPr lang="en-US" sz="2400" i="1" dirty="0">
                <a:solidFill>
                  <a:schemeClr val="tx1"/>
                </a:solidFill>
              </a:rPr>
              <a:t>“And behold, a woman that had a </a:t>
            </a:r>
            <a:r>
              <a:rPr lang="en-US" sz="2400" i="1" u="sng" dirty="0">
                <a:solidFill>
                  <a:schemeClr val="tx1"/>
                </a:solidFill>
              </a:rPr>
              <a:t>spirit of infirmity eighteen years</a:t>
            </a:r>
            <a:r>
              <a:rPr lang="en-US" sz="2400" i="1" dirty="0">
                <a:solidFill>
                  <a:schemeClr val="tx1"/>
                </a:solidFill>
              </a:rPr>
              <a:t>; and she was bowed together, and could in no wise lift herself up.”</a:t>
            </a:r>
          </a:p>
          <a:p>
            <a:pPr>
              <a:lnSpc>
                <a:spcPct val="100000"/>
              </a:lnSpc>
              <a:spcBef>
                <a:spcPts val="0"/>
              </a:spcBef>
              <a:spcAft>
                <a:spcPts val="0"/>
              </a:spcAft>
            </a:pPr>
            <a:r>
              <a:rPr lang="en-US" sz="2400" i="1" dirty="0">
                <a:solidFill>
                  <a:schemeClr val="tx1"/>
                </a:solidFill>
              </a:rPr>
              <a:t>This was produced by Satan.</a:t>
            </a:r>
            <a:r>
              <a:rPr lang="en-US" sz="2400" dirty="0">
                <a:solidFill>
                  <a:schemeClr val="tx1"/>
                </a:solidFill>
              </a:rPr>
              <a:t> Luke 13:16; cf. 11:14</a:t>
            </a:r>
          </a:p>
        </p:txBody>
      </p:sp>
    </p:spTree>
    <p:extLst>
      <p:ext uri="{BB962C8B-B14F-4D97-AF65-F5344CB8AC3E}">
        <p14:creationId xmlns:p14="http://schemas.microsoft.com/office/powerpoint/2010/main" val="3388201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76B64-758A-451D-B719-CBA2D691E839}"/>
              </a:ext>
            </a:extLst>
          </p:cNvPr>
          <p:cNvSpPr>
            <a:spLocks noGrp="1"/>
          </p:cNvSpPr>
          <p:nvPr>
            <p:ph type="title"/>
          </p:nvPr>
        </p:nvSpPr>
        <p:spPr>
          <a:xfrm>
            <a:off x="1028700" y="685800"/>
            <a:ext cx="7200900" cy="585417"/>
          </a:xfrm>
        </p:spPr>
        <p:txBody>
          <a:bodyPr>
            <a:spAutoFit/>
          </a:bodyPr>
          <a:lstStyle/>
          <a:p>
            <a:r>
              <a:rPr lang="en-US" dirty="0">
                <a:solidFill>
                  <a:schemeClr val="tx1"/>
                </a:solidFill>
              </a:rPr>
              <a:t>Sabbath Healing.</a:t>
            </a:r>
            <a:r>
              <a:rPr kumimoji="0" lang="en-US" sz="3600" b="0" i="0" u="none" strike="noStrike" kern="1200" cap="none" spc="0" normalizeH="0" baseline="0" noProof="0" dirty="0">
                <a:ln>
                  <a:noFill/>
                </a:ln>
                <a:solidFill>
                  <a:schemeClr val="tx1"/>
                </a:solidFill>
                <a:effectLst/>
                <a:uLnTx/>
                <a:uFillTx/>
                <a:latin typeface="Impact"/>
                <a:ea typeface="+mj-ea"/>
                <a:cs typeface="+mj-cs"/>
              </a:rPr>
              <a:t> (Luke 13:10-17)</a:t>
            </a:r>
            <a:endParaRPr lang="en-US" dirty="0">
              <a:solidFill>
                <a:schemeClr val="tx1"/>
              </a:solidFill>
            </a:endParaRPr>
          </a:p>
        </p:txBody>
      </p:sp>
      <p:sp>
        <p:nvSpPr>
          <p:cNvPr id="3" name="Content Placeholder 2">
            <a:extLst>
              <a:ext uri="{FF2B5EF4-FFF2-40B4-BE49-F238E27FC236}">
                <a16:creationId xmlns:a16="http://schemas.microsoft.com/office/drawing/2014/main" id="{8E379A37-8DBA-4EDC-AB04-9FDA21FCEE67}"/>
              </a:ext>
            </a:extLst>
          </p:cNvPr>
          <p:cNvSpPr>
            <a:spLocks noGrp="1"/>
          </p:cNvSpPr>
          <p:nvPr>
            <p:ph idx="1"/>
          </p:nvPr>
        </p:nvSpPr>
        <p:spPr>
          <a:xfrm>
            <a:off x="666750" y="1501263"/>
            <a:ext cx="8477250" cy="5230448"/>
          </a:xfrm>
        </p:spPr>
        <p:txBody>
          <a:bodyPr>
            <a:spAutoFit/>
          </a:bodyPr>
          <a:lstStyle/>
          <a:p>
            <a:r>
              <a:rPr lang="en-US" sz="2800" b="1" i="1" dirty="0">
                <a:solidFill>
                  <a:schemeClr val="tx1"/>
                </a:solidFill>
              </a:rPr>
              <a:t>The Miracle: </a:t>
            </a:r>
          </a:p>
          <a:p>
            <a:pPr marL="0" indent="0">
              <a:buNone/>
            </a:pPr>
            <a:r>
              <a:rPr lang="en-US" sz="2400" dirty="0">
                <a:solidFill>
                  <a:schemeClr val="tx1"/>
                </a:solidFill>
              </a:rPr>
              <a:t>Luke 13:12-13, </a:t>
            </a:r>
            <a:r>
              <a:rPr lang="en-US" sz="2400" i="1" dirty="0">
                <a:solidFill>
                  <a:schemeClr val="tx1"/>
                </a:solidFill>
              </a:rPr>
              <a:t>“And when Jesus saw her, he called her, and said to her, Woman, thou art loosed from thine infirmity. And he laid his hands upon her: and immediately she was made straight, and glorified God.”</a:t>
            </a:r>
          </a:p>
          <a:p>
            <a:pPr lvl="1"/>
            <a:r>
              <a:rPr lang="en-US" sz="2200" i="1" dirty="0">
                <a:solidFill>
                  <a:schemeClr val="tx1"/>
                </a:solidFill>
              </a:rPr>
              <a:t>There is not evidence that the woman (or anyone) came with any intention of being healed.</a:t>
            </a:r>
          </a:p>
          <a:p>
            <a:pPr lvl="1"/>
            <a:r>
              <a:rPr lang="en-US" sz="2200" dirty="0">
                <a:solidFill>
                  <a:schemeClr val="tx1"/>
                </a:solidFill>
              </a:rPr>
              <a:t>“She was made straight” She was restored or strengthened</a:t>
            </a:r>
            <a:r>
              <a:rPr lang="en-US" sz="2200" i="0" dirty="0">
                <a:solidFill>
                  <a:schemeClr val="tx1"/>
                </a:solidFill>
              </a:rPr>
              <a:t> (see </a:t>
            </a:r>
            <a:r>
              <a:rPr lang="en-US" sz="2200" i="0" dirty="0" err="1">
                <a:solidFill>
                  <a:schemeClr val="tx1"/>
                </a:solidFill>
              </a:rPr>
              <a:t>anorthoo</a:t>
            </a:r>
            <a:r>
              <a:rPr lang="en-US" sz="2200" i="0" dirty="0">
                <a:solidFill>
                  <a:schemeClr val="tx1"/>
                </a:solidFill>
              </a:rPr>
              <a:t> in Acts 15:16 and Hebrews 12:12).</a:t>
            </a:r>
          </a:p>
          <a:p>
            <a:pPr lvl="1"/>
            <a:r>
              <a:rPr lang="en-US" sz="2200" i="1" dirty="0">
                <a:solidFill>
                  <a:schemeClr val="tx1"/>
                </a:solidFill>
              </a:rPr>
              <a:t>“Immediately” Luke stresses the immediacy of results in the miracles of Jesus</a:t>
            </a:r>
            <a:r>
              <a:rPr lang="en-US" sz="2200" i="0" dirty="0">
                <a:solidFill>
                  <a:schemeClr val="tx1"/>
                </a:solidFill>
              </a:rPr>
              <a:t> (1:64; 4:39; 5:25; 8:44, 47; 8:55; 18:43).</a:t>
            </a:r>
          </a:p>
          <a:p>
            <a:pPr lvl="1"/>
            <a:r>
              <a:rPr lang="en-US" sz="2200" dirty="0">
                <a:solidFill>
                  <a:schemeClr val="tx1"/>
                </a:solidFill>
              </a:rPr>
              <a:t>“She glorified God.” Praising and thanking Him as had others who had been blessed by Jesus’ presence, His words, and His power</a:t>
            </a:r>
            <a:r>
              <a:rPr lang="en-US" sz="2200" i="0" dirty="0">
                <a:solidFill>
                  <a:schemeClr val="tx1"/>
                </a:solidFill>
              </a:rPr>
              <a:t> (Luke 2:20; 4:15; 5:25-26; 7:16; etc.)</a:t>
            </a:r>
          </a:p>
        </p:txBody>
      </p:sp>
    </p:spTree>
    <p:extLst>
      <p:ext uri="{BB962C8B-B14F-4D97-AF65-F5344CB8AC3E}">
        <p14:creationId xmlns:p14="http://schemas.microsoft.com/office/powerpoint/2010/main" val="468053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76B64-758A-451D-B719-CBA2D691E839}"/>
              </a:ext>
            </a:extLst>
          </p:cNvPr>
          <p:cNvSpPr>
            <a:spLocks noGrp="1"/>
          </p:cNvSpPr>
          <p:nvPr>
            <p:ph type="title"/>
          </p:nvPr>
        </p:nvSpPr>
        <p:spPr>
          <a:xfrm>
            <a:off x="1028700" y="685800"/>
            <a:ext cx="7200900" cy="585417"/>
          </a:xfrm>
        </p:spPr>
        <p:txBody>
          <a:bodyPr>
            <a:spAutoFit/>
          </a:bodyPr>
          <a:lstStyle/>
          <a:p>
            <a:r>
              <a:rPr lang="en-US" dirty="0">
                <a:solidFill>
                  <a:schemeClr val="tx1"/>
                </a:solidFill>
              </a:rPr>
              <a:t>Sabbath Healing.</a:t>
            </a:r>
            <a:r>
              <a:rPr kumimoji="0" lang="en-US" sz="3600" b="0" i="0" u="none" strike="noStrike" kern="1200" cap="none" spc="0" normalizeH="0" baseline="0" noProof="0" dirty="0">
                <a:ln>
                  <a:noFill/>
                </a:ln>
                <a:solidFill>
                  <a:schemeClr val="tx1"/>
                </a:solidFill>
                <a:effectLst/>
                <a:uLnTx/>
                <a:uFillTx/>
                <a:latin typeface="Impact"/>
                <a:ea typeface="+mj-ea"/>
                <a:cs typeface="+mj-cs"/>
              </a:rPr>
              <a:t> (Luke 13:10-17)</a:t>
            </a:r>
            <a:endParaRPr lang="en-US" dirty="0">
              <a:solidFill>
                <a:schemeClr val="tx1"/>
              </a:solidFill>
            </a:endParaRPr>
          </a:p>
        </p:txBody>
      </p:sp>
      <p:sp>
        <p:nvSpPr>
          <p:cNvPr id="3" name="Content Placeholder 2">
            <a:extLst>
              <a:ext uri="{FF2B5EF4-FFF2-40B4-BE49-F238E27FC236}">
                <a16:creationId xmlns:a16="http://schemas.microsoft.com/office/drawing/2014/main" id="{8E379A37-8DBA-4EDC-AB04-9FDA21FCEE67}"/>
              </a:ext>
            </a:extLst>
          </p:cNvPr>
          <p:cNvSpPr>
            <a:spLocks noGrp="1"/>
          </p:cNvSpPr>
          <p:nvPr>
            <p:ph idx="1"/>
          </p:nvPr>
        </p:nvSpPr>
        <p:spPr>
          <a:xfrm>
            <a:off x="619615" y="1501263"/>
            <a:ext cx="8477250" cy="5291898"/>
          </a:xfrm>
        </p:spPr>
        <p:txBody>
          <a:bodyPr>
            <a:spAutoFit/>
          </a:bodyPr>
          <a:lstStyle/>
          <a:p>
            <a:r>
              <a:rPr lang="en-US" sz="2800" b="1" i="1" dirty="0">
                <a:solidFill>
                  <a:schemeClr val="tx1"/>
                </a:solidFill>
              </a:rPr>
              <a:t>The Ruler Of The Synagogue. cf. Mark 5:22</a:t>
            </a:r>
          </a:p>
          <a:p>
            <a:pPr marL="0" indent="0">
              <a:buNone/>
            </a:pPr>
            <a:r>
              <a:rPr lang="en-US" sz="2400" dirty="0">
                <a:solidFill>
                  <a:schemeClr val="tx1"/>
                </a:solidFill>
              </a:rPr>
              <a:t>Luke 13:14, </a:t>
            </a:r>
            <a:r>
              <a:rPr lang="en-US" sz="2400" i="1" dirty="0">
                <a:solidFill>
                  <a:schemeClr val="tx1"/>
                </a:solidFill>
              </a:rPr>
              <a:t>And the ruler of the synagogue, being moved with </a:t>
            </a:r>
            <a:r>
              <a:rPr lang="en-US" sz="2400" i="1" u="sng" dirty="0">
                <a:solidFill>
                  <a:schemeClr val="tx1"/>
                </a:solidFill>
              </a:rPr>
              <a:t>indignation</a:t>
            </a:r>
            <a:r>
              <a:rPr lang="en-US" sz="2400" i="1" dirty="0">
                <a:solidFill>
                  <a:schemeClr val="tx1"/>
                </a:solidFill>
              </a:rPr>
              <a:t> because Jesus had healed on the sabbath, answered and said to the multitude, There are six days in which men ought to work: in them therefore come and be healed, and not on the day of the sabbath.”</a:t>
            </a:r>
          </a:p>
          <a:p>
            <a:r>
              <a:rPr lang="en-US" sz="2200" i="1" dirty="0">
                <a:solidFill>
                  <a:schemeClr val="tx1"/>
                </a:solidFill>
              </a:rPr>
              <a:t>The Ruler was in charge of maintaining orderly religious services.</a:t>
            </a:r>
          </a:p>
          <a:p>
            <a:r>
              <a:rPr lang="en-US" sz="2200" i="1" dirty="0">
                <a:solidFill>
                  <a:schemeClr val="tx1"/>
                </a:solidFill>
              </a:rPr>
              <a:t>The ruler answered with “indignation,” he was angry at Jesus. </a:t>
            </a:r>
            <a:br>
              <a:rPr lang="en-US" sz="2200" i="1" dirty="0">
                <a:solidFill>
                  <a:schemeClr val="tx1"/>
                </a:solidFill>
              </a:rPr>
            </a:br>
            <a:r>
              <a:rPr lang="en-US" sz="2200" i="1" dirty="0">
                <a:solidFill>
                  <a:schemeClr val="tx1"/>
                </a:solidFill>
              </a:rPr>
              <a:t>Too cowardly to openly rebuke Jesus, the ruler fell to reprimanding the people, and thus indirectly censuring the Lord.</a:t>
            </a:r>
          </a:p>
          <a:p>
            <a:r>
              <a:rPr lang="en-US" sz="2200" i="1" dirty="0">
                <a:solidFill>
                  <a:schemeClr val="tx1"/>
                </a:solidFill>
              </a:rPr>
              <a:t>If he had reasoned right, he would have seen that he who could perform such a miracle could not be a violator of the law of God.</a:t>
            </a:r>
            <a:r>
              <a:rPr lang="en-US" sz="2200" dirty="0">
                <a:solidFill>
                  <a:schemeClr val="tx1"/>
                </a:solidFill>
              </a:rPr>
              <a:t> (cf. John 5:36ff; Hebrews 2:4)</a:t>
            </a:r>
          </a:p>
        </p:txBody>
      </p:sp>
    </p:spTree>
    <p:extLst>
      <p:ext uri="{BB962C8B-B14F-4D97-AF65-F5344CB8AC3E}">
        <p14:creationId xmlns:p14="http://schemas.microsoft.com/office/powerpoint/2010/main" val="2716869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76B64-758A-451D-B719-CBA2D691E839}"/>
              </a:ext>
            </a:extLst>
          </p:cNvPr>
          <p:cNvSpPr>
            <a:spLocks noGrp="1"/>
          </p:cNvSpPr>
          <p:nvPr>
            <p:ph type="title"/>
          </p:nvPr>
        </p:nvSpPr>
        <p:spPr>
          <a:xfrm>
            <a:off x="1028700" y="685800"/>
            <a:ext cx="7200900" cy="585417"/>
          </a:xfrm>
        </p:spPr>
        <p:txBody>
          <a:bodyPr>
            <a:spAutoFit/>
          </a:bodyPr>
          <a:lstStyle/>
          <a:p>
            <a:r>
              <a:rPr lang="en-US" dirty="0">
                <a:solidFill>
                  <a:schemeClr val="tx1"/>
                </a:solidFill>
              </a:rPr>
              <a:t>Sabbath Healing.</a:t>
            </a:r>
            <a:r>
              <a:rPr kumimoji="0" lang="en-US" sz="3600" b="0" i="0" u="none" strike="noStrike" kern="1200" cap="none" spc="0" normalizeH="0" baseline="0" noProof="0" dirty="0">
                <a:ln>
                  <a:noFill/>
                </a:ln>
                <a:solidFill>
                  <a:schemeClr val="tx1"/>
                </a:solidFill>
                <a:effectLst/>
                <a:uLnTx/>
                <a:uFillTx/>
                <a:latin typeface="Impact"/>
                <a:ea typeface="+mj-ea"/>
                <a:cs typeface="+mj-cs"/>
              </a:rPr>
              <a:t> (Luke 13:10-17)</a:t>
            </a:r>
            <a:endParaRPr lang="en-US" dirty="0">
              <a:solidFill>
                <a:schemeClr val="tx1"/>
              </a:solidFill>
            </a:endParaRPr>
          </a:p>
        </p:txBody>
      </p:sp>
      <p:sp>
        <p:nvSpPr>
          <p:cNvPr id="3" name="Content Placeholder 2">
            <a:extLst>
              <a:ext uri="{FF2B5EF4-FFF2-40B4-BE49-F238E27FC236}">
                <a16:creationId xmlns:a16="http://schemas.microsoft.com/office/drawing/2014/main" id="{8E379A37-8DBA-4EDC-AB04-9FDA21FCEE67}"/>
              </a:ext>
            </a:extLst>
          </p:cNvPr>
          <p:cNvSpPr>
            <a:spLocks noGrp="1"/>
          </p:cNvSpPr>
          <p:nvPr>
            <p:ph idx="1"/>
          </p:nvPr>
        </p:nvSpPr>
        <p:spPr>
          <a:xfrm>
            <a:off x="610188" y="1501263"/>
            <a:ext cx="8477250" cy="3183885"/>
          </a:xfrm>
        </p:spPr>
        <p:txBody>
          <a:bodyPr>
            <a:spAutoFit/>
          </a:bodyPr>
          <a:lstStyle/>
          <a:p>
            <a:r>
              <a:rPr lang="en-US" sz="2800" b="1" i="1" dirty="0">
                <a:solidFill>
                  <a:schemeClr val="tx1"/>
                </a:solidFill>
              </a:rPr>
              <a:t>The Ruler Of The Synagogue. </a:t>
            </a:r>
          </a:p>
          <a:p>
            <a:pPr marL="0" indent="0">
              <a:buNone/>
            </a:pPr>
            <a:r>
              <a:rPr lang="en-US" sz="2400" dirty="0">
                <a:solidFill>
                  <a:schemeClr val="tx1"/>
                </a:solidFill>
              </a:rPr>
              <a:t>Luke 13:14, </a:t>
            </a:r>
            <a:r>
              <a:rPr lang="en-US" sz="2400" i="1" dirty="0">
                <a:solidFill>
                  <a:schemeClr val="tx1"/>
                </a:solidFill>
              </a:rPr>
              <a:t>“And the ruler of the synagogue, being moved with </a:t>
            </a:r>
            <a:r>
              <a:rPr lang="en-US" sz="2400" i="1" u="sng" dirty="0">
                <a:solidFill>
                  <a:schemeClr val="tx1"/>
                </a:solidFill>
              </a:rPr>
              <a:t>indignation</a:t>
            </a:r>
            <a:r>
              <a:rPr lang="en-US" sz="2400" i="1" dirty="0">
                <a:solidFill>
                  <a:schemeClr val="tx1"/>
                </a:solidFill>
              </a:rPr>
              <a:t> because Jesus had healed on the sabbath, answered and said to the multitude, There are six days in which men ought to work: in them therefore come and be healed, and not on the day of the sabbath.”</a:t>
            </a:r>
          </a:p>
          <a:p>
            <a:r>
              <a:rPr lang="en-US" sz="2400" b="1" i="1" dirty="0">
                <a:solidFill>
                  <a:schemeClr val="tx1"/>
                </a:solidFill>
              </a:rPr>
              <a:t>In contrast to the proper response which the woman evidenced</a:t>
            </a:r>
            <a:r>
              <a:rPr lang="en-US" sz="2400" i="1" dirty="0">
                <a:solidFill>
                  <a:schemeClr val="tx1"/>
                </a:solidFill>
              </a:rPr>
              <a:t>, she “glorified God”</a:t>
            </a:r>
          </a:p>
        </p:txBody>
      </p:sp>
    </p:spTree>
    <p:extLst>
      <p:ext uri="{BB962C8B-B14F-4D97-AF65-F5344CB8AC3E}">
        <p14:creationId xmlns:p14="http://schemas.microsoft.com/office/powerpoint/2010/main" val="3574085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76B64-758A-451D-B719-CBA2D691E839}"/>
              </a:ext>
            </a:extLst>
          </p:cNvPr>
          <p:cNvSpPr>
            <a:spLocks noGrp="1"/>
          </p:cNvSpPr>
          <p:nvPr>
            <p:ph type="title"/>
          </p:nvPr>
        </p:nvSpPr>
        <p:spPr>
          <a:xfrm>
            <a:off x="1028700" y="685800"/>
            <a:ext cx="7200900" cy="585417"/>
          </a:xfrm>
        </p:spPr>
        <p:txBody>
          <a:bodyPr>
            <a:spAutoFit/>
          </a:bodyPr>
          <a:lstStyle/>
          <a:p>
            <a:r>
              <a:rPr lang="en-US" dirty="0">
                <a:solidFill>
                  <a:schemeClr val="tx1"/>
                </a:solidFill>
              </a:rPr>
              <a:t>Sabbath Healing.</a:t>
            </a:r>
            <a:r>
              <a:rPr kumimoji="0" lang="en-US" sz="3600" b="0" i="0" u="none" strike="noStrike" kern="1200" cap="none" spc="0" normalizeH="0" baseline="0" noProof="0" dirty="0">
                <a:ln>
                  <a:noFill/>
                </a:ln>
                <a:solidFill>
                  <a:schemeClr val="tx1"/>
                </a:solidFill>
                <a:effectLst/>
                <a:uLnTx/>
                <a:uFillTx/>
                <a:latin typeface="Impact"/>
                <a:ea typeface="+mj-ea"/>
                <a:cs typeface="+mj-cs"/>
              </a:rPr>
              <a:t> (Luke 13:10-17)</a:t>
            </a:r>
            <a:endParaRPr lang="en-US" dirty="0">
              <a:solidFill>
                <a:schemeClr val="tx1"/>
              </a:solidFill>
            </a:endParaRPr>
          </a:p>
        </p:txBody>
      </p:sp>
      <p:sp>
        <p:nvSpPr>
          <p:cNvPr id="3" name="Content Placeholder 2">
            <a:extLst>
              <a:ext uri="{FF2B5EF4-FFF2-40B4-BE49-F238E27FC236}">
                <a16:creationId xmlns:a16="http://schemas.microsoft.com/office/drawing/2014/main" id="{8E379A37-8DBA-4EDC-AB04-9FDA21FCEE67}"/>
              </a:ext>
            </a:extLst>
          </p:cNvPr>
          <p:cNvSpPr>
            <a:spLocks noGrp="1"/>
          </p:cNvSpPr>
          <p:nvPr>
            <p:ph idx="1"/>
          </p:nvPr>
        </p:nvSpPr>
        <p:spPr>
          <a:xfrm>
            <a:off x="619615" y="1501263"/>
            <a:ext cx="8477250" cy="3775585"/>
          </a:xfrm>
        </p:spPr>
        <p:txBody>
          <a:bodyPr>
            <a:spAutoFit/>
          </a:bodyPr>
          <a:lstStyle/>
          <a:p>
            <a:pPr lvl="1"/>
            <a:r>
              <a:rPr lang="en-US" sz="2400" dirty="0">
                <a:solidFill>
                  <a:schemeClr val="tx1"/>
                </a:solidFill>
              </a:rPr>
              <a:t>T</a:t>
            </a:r>
            <a:r>
              <a:rPr lang="en-US" sz="2400" i="1" dirty="0">
                <a:solidFill>
                  <a:schemeClr val="tx1"/>
                </a:solidFill>
              </a:rPr>
              <a:t>he synagogue ruler was indignant because Jesus had not followed the Law as that ruler interpreted it.</a:t>
            </a:r>
          </a:p>
          <a:p>
            <a:pPr lvl="1"/>
            <a:r>
              <a:rPr lang="en-US" sz="2400" i="1" dirty="0">
                <a:solidFill>
                  <a:schemeClr val="tx1"/>
                </a:solidFill>
              </a:rPr>
              <a:t>He appealed to the crowd to reject Jesus' miracle. This attitude supports what Jesus had already said about religious leaders keeping others from entering the kingdom</a:t>
            </a:r>
            <a:r>
              <a:rPr lang="en-US" sz="2400" i="0" dirty="0">
                <a:solidFill>
                  <a:schemeClr val="tx1"/>
                </a:solidFill>
              </a:rPr>
              <a:t> (Luke 11:52; cf. John 12:10).</a:t>
            </a:r>
          </a:p>
          <a:p>
            <a:pPr lvl="1"/>
            <a:r>
              <a:rPr lang="en-US" sz="2400" i="1" dirty="0">
                <a:solidFill>
                  <a:schemeClr val="tx1"/>
                </a:solidFill>
              </a:rPr>
              <a:t>NOTE: Luke does not indicate that </a:t>
            </a:r>
            <a:r>
              <a:rPr lang="en-US" sz="2800" b="1" i="1" dirty="0">
                <a:solidFill>
                  <a:schemeClr val="tx1"/>
                </a:solidFill>
              </a:rPr>
              <a:t>any </a:t>
            </a:r>
            <a:r>
              <a:rPr lang="en-US" sz="2400" i="1" dirty="0">
                <a:solidFill>
                  <a:schemeClr val="tx1"/>
                </a:solidFill>
              </a:rPr>
              <a:t>of the people, including the woman, had come for the purpose of being healed. However, the ruler implied that they had or might do so in the future.</a:t>
            </a:r>
          </a:p>
        </p:txBody>
      </p:sp>
    </p:spTree>
    <p:extLst>
      <p:ext uri="{BB962C8B-B14F-4D97-AF65-F5344CB8AC3E}">
        <p14:creationId xmlns:p14="http://schemas.microsoft.com/office/powerpoint/2010/main" val="4148000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76B64-758A-451D-B719-CBA2D691E839}"/>
              </a:ext>
            </a:extLst>
          </p:cNvPr>
          <p:cNvSpPr>
            <a:spLocks noGrp="1"/>
          </p:cNvSpPr>
          <p:nvPr>
            <p:ph type="title"/>
          </p:nvPr>
        </p:nvSpPr>
        <p:spPr>
          <a:xfrm>
            <a:off x="1028700" y="685800"/>
            <a:ext cx="7200900" cy="585417"/>
          </a:xfrm>
        </p:spPr>
        <p:txBody>
          <a:bodyPr>
            <a:spAutoFit/>
          </a:bodyPr>
          <a:lstStyle/>
          <a:p>
            <a:r>
              <a:rPr lang="en-US" dirty="0">
                <a:solidFill>
                  <a:schemeClr val="tx1"/>
                </a:solidFill>
              </a:rPr>
              <a:t>Sabbath Healing.</a:t>
            </a:r>
            <a:r>
              <a:rPr kumimoji="0" lang="en-US" sz="3600" b="0" i="0" u="none" strike="noStrike" kern="1200" cap="none" spc="0" normalizeH="0" baseline="0" noProof="0" dirty="0">
                <a:ln>
                  <a:noFill/>
                </a:ln>
                <a:solidFill>
                  <a:schemeClr val="tx1"/>
                </a:solidFill>
                <a:effectLst/>
                <a:uLnTx/>
                <a:uFillTx/>
                <a:latin typeface="Impact"/>
                <a:ea typeface="+mj-ea"/>
                <a:cs typeface="+mj-cs"/>
              </a:rPr>
              <a:t> (Luke 13:10-17)</a:t>
            </a:r>
            <a:endParaRPr lang="en-US" dirty="0">
              <a:solidFill>
                <a:schemeClr val="tx1"/>
              </a:solidFill>
            </a:endParaRPr>
          </a:p>
        </p:txBody>
      </p:sp>
      <p:sp>
        <p:nvSpPr>
          <p:cNvPr id="3" name="Content Placeholder 2">
            <a:extLst>
              <a:ext uri="{FF2B5EF4-FFF2-40B4-BE49-F238E27FC236}">
                <a16:creationId xmlns:a16="http://schemas.microsoft.com/office/drawing/2014/main" id="{8E379A37-8DBA-4EDC-AB04-9FDA21FCEE67}"/>
              </a:ext>
            </a:extLst>
          </p:cNvPr>
          <p:cNvSpPr>
            <a:spLocks noGrp="1"/>
          </p:cNvSpPr>
          <p:nvPr>
            <p:ph idx="1"/>
          </p:nvPr>
        </p:nvSpPr>
        <p:spPr>
          <a:xfrm>
            <a:off x="610188" y="1660537"/>
            <a:ext cx="8477250" cy="2997744"/>
          </a:xfrm>
        </p:spPr>
        <p:txBody>
          <a:bodyPr>
            <a:spAutoFit/>
          </a:bodyPr>
          <a:lstStyle/>
          <a:p>
            <a:r>
              <a:rPr lang="en-US" sz="2400" b="1" i="1" dirty="0">
                <a:solidFill>
                  <a:schemeClr val="tx1"/>
                </a:solidFill>
              </a:rPr>
              <a:t>The Lord’s Answer:</a:t>
            </a:r>
          </a:p>
          <a:p>
            <a:pPr marL="0" indent="0">
              <a:buNone/>
            </a:pPr>
            <a:r>
              <a:rPr lang="en-US" sz="2400" dirty="0">
                <a:solidFill>
                  <a:schemeClr val="tx1"/>
                </a:solidFill>
              </a:rPr>
              <a:t>Luke 13:15-16, </a:t>
            </a:r>
            <a:r>
              <a:rPr lang="en-US" sz="2400" i="1" dirty="0">
                <a:solidFill>
                  <a:schemeClr val="tx1"/>
                </a:solidFill>
              </a:rPr>
              <a:t>“But the Lord answered him, and said, </a:t>
            </a:r>
            <a:br>
              <a:rPr lang="en-US" sz="2400" i="1" dirty="0">
                <a:solidFill>
                  <a:schemeClr val="tx1"/>
                </a:solidFill>
              </a:rPr>
            </a:br>
            <a:r>
              <a:rPr lang="en-US" sz="2400" b="1" i="1" dirty="0">
                <a:solidFill>
                  <a:schemeClr val="tx1"/>
                </a:solidFill>
              </a:rPr>
              <a:t>Ye hypocrites</a:t>
            </a:r>
            <a:r>
              <a:rPr lang="en-US" sz="2400" i="1" dirty="0">
                <a:solidFill>
                  <a:schemeClr val="tx1"/>
                </a:solidFill>
              </a:rPr>
              <a:t>, doth not each one of you on the sabbath loose his ox or his ass from the stall, and lead him away to watering? And ought not this woman, being a daughter of Abraham, </a:t>
            </a:r>
            <a:r>
              <a:rPr lang="en-US" sz="2400" b="1" i="1" dirty="0">
                <a:solidFill>
                  <a:schemeClr val="tx1"/>
                </a:solidFill>
              </a:rPr>
              <a:t>whom Satan had bound, lo, (these) eighteen years</a:t>
            </a:r>
            <a:r>
              <a:rPr lang="en-US" sz="2400" i="1" dirty="0">
                <a:solidFill>
                  <a:schemeClr val="tx1"/>
                </a:solidFill>
              </a:rPr>
              <a:t>, to have been loosed from this bond on the day of the sabbath?”</a:t>
            </a:r>
          </a:p>
        </p:txBody>
      </p:sp>
    </p:spTree>
    <p:extLst>
      <p:ext uri="{BB962C8B-B14F-4D97-AF65-F5344CB8AC3E}">
        <p14:creationId xmlns:p14="http://schemas.microsoft.com/office/powerpoint/2010/main" val="704923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76B64-758A-451D-B719-CBA2D691E839}"/>
              </a:ext>
            </a:extLst>
          </p:cNvPr>
          <p:cNvSpPr>
            <a:spLocks noGrp="1"/>
          </p:cNvSpPr>
          <p:nvPr>
            <p:ph type="title"/>
          </p:nvPr>
        </p:nvSpPr>
        <p:spPr>
          <a:xfrm>
            <a:off x="1028700" y="685800"/>
            <a:ext cx="7200900" cy="585417"/>
          </a:xfrm>
        </p:spPr>
        <p:txBody>
          <a:bodyPr>
            <a:spAutoFit/>
          </a:bodyPr>
          <a:lstStyle/>
          <a:p>
            <a:r>
              <a:rPr lang="en-US" dirty="0">
                <a:solidFill>
                  <a:schemeClr val="tx1"/>
                </a:solidFill>
              </a:rPr>
              <a:t>Sabbath Healing.</a:t>
            </a:r>
            <a:r>
              <a:rPr kumimoji="0" lang="en-US" sz="3600" b="0" i="0" u="none" strike="noStrike" kern="1200" cap="none" spc="0" normalizeH="0" baseline="0" noProof="0" dirty="0">
                <a:ln>
                  <a:noFill/>
                </a:ln>
                <a:solidFill>
                  <a:schemeClr val="tx1"/>
                </a:solidFill>
                <a:effectLst/>
                <a:uLnTx/>
                <a:uFillTx/>
                <a:latin typeface="Impact"/>
                <a:ea typeface="+mj-ea"/>
                <a:cs typeface="+mj-cs"/>
              </a:rPr>
              <a:t> (Luke 13:10-17)</a:t>
            </a:r>
            <a:endParaRPr lang="en-US" dirty="0">
              <a:solidFill>
                <a:schemeClr val="tx1"/>
              </a:solidFill>
            </a:endParaRPr>
          </a:p>
        </p:txBody>
      </p:sp>
      <p:sp>
        <p:nvSpPr>
          <p:cNvPr id="3" name="Content Placeholder 2">
            <a:extLst>
              <a:ext uri="{FF2B5EF4-FFF2-40B4-BE49-F238E27FC236}">
                <a16:creationId xmlns:a16="http://schemas.microsoft.com/office/drawing/2014/main" id="{8E379A37-8DBA-4EDC-AB04-9FDA21FCEE67}"/>
              </a:ext>
            </a:extLst>
          </p:cNvPr>
          <p:cNvSpPr>
            <a:spLocks noGrp="1"/>
          </p:cNvSpPr>
          <p:nvPr>
            <p:ph idx="1"/>
          </p:nvPr>
        </p:nvSpPr>
        <p:spPr>
          <a:xfrm>
            <a:off x="610188" y="1748913"/>
            <a:ext cx="8477250" cy="4565865"/>
          </a:xfrm>
        </p:spPr>
        <p:txBody>
          <a:bodyPr>
            <a:spAutoFit/>
          </a:bodyPr>
          <a:lstStyle/>
          <a:p>
            <a:pPr marL="0" indent="0">
              <a:buNone/>
            </a:pPr>
            <a:r>
              <a:rPr lang="en-US" sz="2400" b="1" i="1" dirty="0">
                <a:solidFill>
                  <a:schemeClr val="tx1"/>
                </a:solidFill>
              </a:rPr>
              <a:t>NOTE: Their hypocrisy appears in two ways:</a:t>
            </a:r>
          </a:p>
          <a:p>
            <a:pPr marL="397764" lvl="1" indent="0">
              <a:buNone/>
            </a:pPr>
            <a:r>
              <a:rPr lang="en-US" sz="2400" i="1" dirty="0">
                <a:solidFill>
                  <a:schemeClr val="tx1"/>
                </a:solidFill>
              </a:rPr>
              <a:t>1. They were disguising their hatred toward Christ under a pretended zeal for the Sabbath.</a:t>
            </a:r>
          </a:p>
          <a:p>
            <a:pPr marL="397764" lvl="1" indent="0">
              <a:buNone/>
            </a:pPr>
            <a:r>
              <a:rPr lang="en-US" sz="2400" i="1" dirty="0">
                <a:solidFill>
                  <a:schemeClr val="tx1"/>
                </a:solidFill>
              </a:rPr>
              <a:t>2. Their zeal for the Sabbath was at no time sincere, for they favored indulgence where their own interests were involved, but applied their Sabbath rules sharply where others were concerned. It was their tradition and not the Sabbath which Jesus had broken.</a:t>
            </a:r>
          </a:p>
          <a:p>
            <a:pPr marL="397764" lvl="1" indent="0">
              <a:buNone/>
            </a:pPr>
            <a:endParaRPr lang="en-US" sz="2400" i="1" dirty="0">
              <a:solidFill>
                <a:schemeClr val="tx1"/>
              </a:solidFill>
            </a:endParaRPr>
          </a:p>
          <a:p>
            <a:pPr lvl="1"/>
            <a:r>
              <a:rPr lang="en-US" sz="2400" i="1" dirty="0">
                <a:solidFill>
                  <a:schemeClr val="tx1"/>
                </a:solidFill>
              </a:rPr>
              <a:t>Jesus explains the true meaning of the Sabbath.</a:t>
            </a:r>
            <a:r>
              <a:rPr lang="en-US" sz="2400" i="0" dirty="0">
                <a:solidFill>
                  <a:schemeClr val="tx1"/>
                </a:solidFill>
              </a:rPr>
              <a:t> (Exodus 20:8-11; Deuteronomy 5:12-15). </a:t>
            </a:r>
            <a:r>
              <a:rPr lang="en-US" sz="2400" i="1" dirty="0">
                <a:solidFill>
                  <a:schemeClr val="tx1"/>
                </a:solidFill>
              </a:rPr>
              <a:t>Jews had developed 39 categories of the Sabbath.</a:t>
            </a:r>
          </a:p>
        </p:txBody>
      </p:sp>
    </p:spTree>
    <p:extLst>
      <p:ext uri="{BB962C8B-B14F-4D97-AF65-F5344CB8AC3E}">
        <p14:creationId xmlns:p14="http://schemas.microsoft.com/office/powerpoint/2010/main" val="1766524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76B64-758A-451D-B719-CBA2D691E839}"/>
              </a:ext>
            </a:extLst>
          </p:cNvPr>
          <p:cNvSpPr>
            <a:spLocks noGrp="1"/>
          </p:cNvSpPr>
          <p:nvPr>
            <p:ph type="title"/>
          </p:nvPr>
        </p:nvSpPr>
        <p:spPr>
          <a:xfrm>
            <a:off x="1028700" y="685800"/>
            <a:ext cx="7200900" cy="585417"/>
          </a:xfrm>
        </p:spPr>
        <p:txBody>
          <a:bodyPr>
            <a:spAutoFit/>
          </a:bodyPr>
          <a:lstStyle/>
          <a:p>
            <a:r>
              <a:rPr lang="en-US" dirty="0">
                <a:solidFill>
                  <a:schemeClr val="tx1"/>
                </a:solidFill>
              </a:rPr>
              <a:t>Sabbath Healing.</a:t>
            </a:r>
            <a:r>
              <a:rPr kumimoji="0" lang="en-US" sz="3600" b="0" i="0" u="none" strike="noStrike" kern="1200" cap="none" spc="0" normalizeH="0" baseline="0" noProof="0" dirty="0">
                <a:ln>
                  <a:noFill/>
                </a:ln>
                <a:solidFill>
                  <a:schemeClr val="tx1"/>
                </a:solidFill>
                <a:effectLst/>
                <a:uLnTx/>
                <a:uFillTx/>
                <a:latin typeface="Impact"/>
                <a:ea typeface="+mj-ea"/>
                <a:cs typeface="+mj-cs"/>
              </a:rPr>
              <a:t> (Luke 13:10-17)</a:t>
            </a:r>
            <a:endParaRPr lang="en-US" dirty="0">
              <a:solidFill>
                <a:schemeClr val="tx1"/>
              </a:solidFill>
            </a:endParaRPr>
          </a:p>
        </p:txBody>
      </p:sp>
      <p:sp>
        <p:nvSpPr>
          <p:cNvPr id="3" name="Content Placeholder 2">
            <a:extLst>
              <a:ext uri="{FF2B5EF4-FFF2-40B4-BE49-F238E27FC236}">
                <a16:creationId xmlns:a16="http://schemas.microsoft.com/office/drawing/2014/main" id="{8E379A37-8DBA-4EDC-AB04-9FDA21FCEE67}"/>
              </a:ext>
            </a:extLst>
          </p:cNvPr>
          <p:cNvSpPr>
            <a:spLocks noGrp="1"/>
          </p:cNvSpPr>
          <p:nvPr>
            <p:ph idx="1"/>
          </p:nvPr>
        </p:nvSpPr>
        <p:spPr>
          <a:xfrm>
            <a:off x="610188" y="1537991"/>
            <a:ext cx="8477250" cy="4816575"/>
          </a:xfrm>
        </p:spPr>
        <p:txBody>
          <a:bodyPr>
            <a:spAutoFit/>
          </a:bodyPr>
          <a:lstStyle/>
          <a:p>
            <a:r>
              <a:rPr lang="en-US" sz="2800" b="1" i="1" dirty="0">
                <a:solidFill>
                  <a:schemeClr val="tx1"/>
                </a:solidFill>
              </a:rPr>
              <a:t>The Lord’s Answer:</a:t>
            </a:r>
          </a:p>
          <a:p>
            <a:pPr marL="0" indent="0">
              <a:buNone/>
            </a:pPr>
            <a:r>
              <a:rPr lang="en-US" sz="2400" dirty="0">
                <a:solidFill>
                  <a:schemeClr val="tx1"/>
                </a:solidFill>
              </a:rPr>
              <a:t>Luke 13:15-16, </a:t>
            </a:r>
            <a:r>
              <a:rPr lang="en-US" sz="2400" i="1" dirty="0">
                <a:solidFill>
                  <a:schemeClr val="tx1"/>
                </a:solidFill>
              </a:rPr>
              <a:t>“But the Lord answered him, and said, </a:t>
            </a:r>
            <a:br>
              <a:rPr lang="en-US" sz="2400" i="1" dirty="0">
                <a:solidFill>
                  <a:schemeClr val="tx1"/>
                </a:solidFill>
              </a:rPr>
            </a:br>
            <a:r>
              <a:rPr lang="en-US" sz="2800" b="1" i="1" dirty="0">
                <a:solidFill>
                  <a:schemeClr val="tx1"/>
                </a:solidFill>
              </a:rPr>
              <a:t>Ye hypocrites</a:t>
            </a:r>
            <a:r>
              <a:rPr lang="en-US" sz="2400" i="1" dirty="0">
                <a:solidFill>
                  <a:schemeClr val="tx1"/>
                </a:solidFill>
              </a:rPr>
              <a:t>, doth not each one of you on the sabbath loose his ox or his ass from the stall, and lead him away to watering? And ought not this woman, being a daughter of Abraham, </a:t>
            </a:r>
            <a:r>
              <a:rPr lang="en-US" sz="2400" b="1" i="1" dirty="0">
                <a:solidFill>
                  <a:schemeClr val="tx1"/>
                </a:solidFill>
              </a:rPr>
              <a:t>whom Satan had bound, lo, (these) eighteen years</a:t>
            </a:r>
            <a:r>
              <a:rPr lang="en-US" sz="2400" i="1" dirty="0">
                <a:solidFill>
                  <a:schemeClr val="tx1"/>
                </a:solidFill>
              </a:rPr>
              <a:t>, to have been loosed from this bond on the day of the sabbath?”</a:t>
            </a:r>
          </a:p>
          <a:p>
            <a:r>
              <a:rPr lang="en-US" sz="2000" i="1" dirty="0">
                <a:solidFill>
                  <a:schemeClr val="tx1"/>
                </a:solidFill>
              </a:rPr>
              <a:t>Evil is the result of an intruding power contrary to God’s goodness and desire.</a:t>
            </a:r>
          </a:p>
          <a:p>
            <a:r>
              <a:rPr lang="en-US" sz="2000" i="1" dirty="0">
                <a:solidFill>
                  <a:schemeClr val="tx1"/>
                </a:solidFill>
              </a:rPr>
              <a:t>In attributing the infirmity to Satan he acknowledges the action of the demon as Satan’s agent. Diseases were not infrequently ascribed to Satan and the demons.</a:t>
            </a:r>
            <a:r>
              <a:rPr lang="en-US" sz="2000" dirty="0">
                <a:solidFill>
                  <a:schemeClr val="tx1"/>
                </a:solidFill>
              </a:rPr>
              <a:t> Acts 10:38; 2 Corinthians 12:7</a:t>
            </a:r>
          </a:p>
        </p:txBody>
      </p:sp>
    </p:spTree>
    <p:extLst>
      <p:ext uri="{BB962C8B-B14F-4D97-AF65-F5344CB8AC3E}">
        <p14:creationId xmlns:p14="http://schemas.microsoft.com/office/powerpoint/2010/main" val="639586483"/>
      </p:ext>
    </p:extLst>
  </p:cSld>
  <p:clrMapOvr>
    <a:masterClrMapping/>
  </p:clrMapOvr>
</p:sld>
</file>

<file path=ppt/theme/theme1.xml><?xml version="1.0" encoding="utf-8"?>
<a:theme xmlns:a="http://schemas.openxmlformats.org/drawingml/2006/main" name="Crop">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TF22874644_Trading cards_AAS_v3" id="{4E496154-558D-4612-A753-0794614ED79B}" vid="{A8FAAD10-755F-4F52-9B7F-8A15476B6C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3837</TotalTime>
  <Words>1782</Words>
  <Application>Microsoft Office PowerPoint</Application>
  <PresentationFormat>On-screen Show (4:3)</PresentationFormat>
  <Paragraphs>83</Paragraphs>
  <Slides>15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Franklin Gothic Book</vt:lpstr>
      <vt:lpstr>Impact</vt:lpstr>
      <vt:lpstr>Crop</vt:lpstr>
      <vt:lpstr>Lesson 15: The Good Samaritan and the Feast of Dedication</vt:lpstr>
      <vt:lpstr>Sabbath Healing. (Luke 13:10-17)</vt:lpstr>
      <vt:lpstr>Sabbath Healing. (Luke 13:10-17)</vt:lpstr>
      <vt:lpstr>Sabbath Healing. (Luke 13:10-17)</vt:lpstr>
      <vt:lpstr>Sabbath Healing. (Luke 13:10-17)</vt:lpstr>
      <vt:lpstr>Sabbath Healing. (Luke 13:10-17)</vt:lpstr>
      <vt:lpstr>Sabbath Healing. (Luke 13:10-17)</vt:lpstr>
      <vt:lpstr>Sabbath Healing. (Luke 13:10-17)</vt:lpstr>
      <vt:lpstr>Sabbath Healing. (Luke 13:10-17)</vt:lpstr>
      <vt:lpstr>Sabbath Healing. (Luke 13:10-17)</vt:lpstr>
      <vt:lpstr>Sabbath Healing. (Luke 13:10-17)</vt:lpstr>
      <vt:lpstr>The Kingdom Is Like A Grain of Mustard Seed (Luke 13:18-19)</vt:lpstr>
      <vt:lpstr>The Kingdom Is Like Leaven  (Luke 13:20-21)</vt:lpstr>
      <vt:lpstr>The Kingdom Is Like Leaven  (Luke 13:20-21)</vt:lpstr>
      <vt:lpstr>The Feast Of Dedication (John 10:22-42)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15: The Good Samaritan and the Feast of Dedication</dc:title>
  <dc:creator>mgalloway2715@gmail.com</dc:creator>
  <cp:lastModifiedBy>Richard Lidh</cp:lastModifiedBy>
  <cp:revision>113</cp:revision>
  <cp:lastPrinted>2021-07-09T22:31:10Z</cp:lastPrinted>
  <dcterms:created xsi:type="dcterms:W3CDTF">2021-05-12T17:20:23Z</dcterms:created>
  <dcterms:modified xsi:type="dcterms:W3CDTF">2021-07-09T22:31:14Z</dcterms:modified>
</cp:coreProperties>
</file>